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5.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8288000" cy="10287000"/>
  <p:notesSz cx="6858000" cy="9144000"/>
  <p:embeddedFontLst>
    <p:embeddedFont>
      <p:font typeface="Agrandir" charset="1" panose="00000500000000000000"/>
      <p:regular r:id="rId83"/>
    </p:embeddedFont>
    <p:embeddedFont>
      <p:font typeface="Helvetica World" charset="1" panose="020B0500040000020004"/>
      <p:regular r:id="rId84"/>
    </p:embeddedFont>
    <p:embeddedFont>
      <p:font typeface="Aptos Bold" charset="1" panose="020B0004020202020204"/>
      <p:regular r:id="rId85"/>
    </p:embeddedFont>
    <p:embeddedFont>
      <p:font typeface="Cambria Bold" charset="1" panose="02040803050406030204"/>
      <p:regular r:id="rId86"/>
    </p:embeddedFont>
    <p:embeddedFont>
      <p:font typeface="Cambria" charset="1" panose="02040503050406030204"/>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font" Target="fonts/font83.fntdata"/><Relationship Id="rId84" Type="http://schemas.openxmlformats.org/officeDocument/2006/relationships/font" Target="fonts/font84.fntdata"/><Relationship Id="rId85" Type="http://schemas.openxmlformats.org/officeDocument/2006/relationships/font" Target="fonts/font85.fntdata"/><Relationship Id="rId86" Type="http://schemas.openxmlformats.org/officeDocument/2006/relationships/font" Target="fonts/font86.fntdata"/><Relationship Id="rId87" Type="http://schemas.openxmlformats.org/officeDocument/2006/relationships/font" Target="fonts/font8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4594357"/>
            <a:ext cx="15429489" cy="926835"/>
          </a:xfrm>
          <a:prstGeom prst="rect">
            <a:avLst/>
          </a:prstGeom>
        </p:spPr>
        <p:txBody>
          <a:bodyPr anchor="t" rtlCol="false" tIns="0" lIns="0" bIns="0" rIns="0">
            <a:spAutoFit/>
          </a:bodyPr>
          <a:lstStyle/>
          <a:p>
            <a:pPr algn="ctr">
              <a:lnSpc>
                <a:spcPts val="7777"/>
              </a:lnSpc>
            </a:pPr>
            <a:r>
              <a:rPr sz="6000">
                <a:latin typeface="Times New Roman MT"/>
              </a:rPr>
              <a:t>Responsive Psalm - Psalm 89:1-18 | Responsive Psalmಸ್ತೋತ್ರಗೀತೆ ೮೯:೧-೧೮</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
        <p:nvSpPr>
          <p:cNvPr name="TextBox 14" id="14"/>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1 A Maskil of Ethan the Ezrahite. I will sing of the loving devotion of the LORD forever; with my mouth I will proclaim Your faithfulness to all generations.</a:t>
            </a:r>
          </a:p>
          <a:p>
            <a:r>
              <a:rPr sz="5000">
                <a:latin typeface="Calbri (MS)"/>
              </a:rPr>
              <a:t>2 For I have said, “Loving devotion is built up forever; in the heavens You establish Your faithfulness.”</a:t>
            </a:r>
          </a:p>
          <a:p>
            <a:r>
              <a:rPr sz="5000">
                <a:latin typeface="Calbri (MS)"/>
              </a:rPr>
              <a:t>3 You said, “I have made a covenant with My chosen one, I have sworn to David My servant: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4 ‘I will establish your offspring forever and build up your throne for all generations.’” Selah</a:t>
            </a:r>
          </a:p>
          <a:p>
            <a:r>
              <a:rPr sz="5000">
                <a:latin typeface="Calbri (MS)"/>
              </a:rPr>
              <a:t>5 The heavens praise Your wonders, O LORD—Your faithfulness as well—in the assembly of the holy ones.</a:t>
            </a:r>
          </a:p>
          <a:p>
            <a:r>
              <a:rPr sz="5000">
                <a:latin typeface="Calbri (MS)"/>
              </a:rPr>
              <a:t>6 For who in the skies can compare with the LORD? Who among the heavenly beings is like the LORD?</a:t>
            </a:r>
          </a:p>
        </p:txBody>
      </p:sp>
      <p:sp>
        <p:nvSpPr>
          <p:cNvPr name="TextBox 14" id="14"/>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7 In the council of the holy ones, God is greatly feared, and awesome above all who surround Him.</a:t>
            </a:r>
          </a:p>
          <a:p>
            <a:r>
              <a:rPr sz="5000">
                <a:latin typeface="Calbri (MS)"/>
              </a:rPr>
              <a:t>8 O LORD God of Hosts, who is like You? O mighty LORD, Your faithfulness surrounds You.</a:t>
            </a:r>
          </a:p>
          <a:p>
            <a:r>
              <a:rPr sz="5000">
                <a:latin typeface="Calbri (MS)"/>
              </a:rPr>
              <a:t>9 You rule the raging sea; when its waves mount up, You still them.</a:t>
            </a:r>
          </a:p>
        </p:txBody>
      </p:sp>
      <p:sp>
        <p:nvSpPr>
          <p:cNvPr name="TextBox 14" id="14"/>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10 You crushed Rahab like a carcass; You scattered Your enemies with Your mighty arm.</a:t>
            </a:r>
          </a:p>
          <a:p>
            <a:r>
              <a:rPr sz="5000">
                <a:latin typeface="Calbri (MS)"/>
              </a:rPr>
              <a:t>11 The heavens are Yours, and also the earth. The earth and its fullness You founded.</a:t>
            </a:r>
          </a:p>
          <a:p>
            <a:r>
              <a:rPr sz="5000">
                <a:latin typeface="Calbri (MS)"/>
              </a:rPr>
              <a:t>12 North and south You created; Tabor and Hermon shout for joy at Your name.</a:t>
            </a:r>
          </a:p>
        </p:txBody>
      </p:sp>
      <p:sp>
        <p:nvSpPr>
          <p:cNvPr name="TextBox 14" id="14"/>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13 Mighty is Your arm; strong is Your hand. Your right hand is exalted.</a:t>
            </a:r>
          </a:p>
          <a:p>
            <a:r>
              <a:rPr sz="5000">
                <a:latin typeface="Calbri (MS)"/>
              </a:rPr>
              <a:t>14 Righteousness and justice are the foundation of Your throne; loving devotion and faithfulness go before You.</a:t>
            </a:r>
          </a:p>
          <a:p>
            <a:r>
              <a:rPr sz="5000">
                <a:latin typeface="Calbri (MS)"/>
              </a:rPr>
              <a:t>15 Blessed are those who know the joyful sound, who walk, O LORD, in the light of Your presence.</a:t>
            </a:r>
          </a:p>
        </p:txBody>
      </p:sp>
      <p:sp>
        <p:nvSpPr>
          <p:cNvPr name="TextBox 14" id="14"/>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14360" y="2483024"/>
            <a:ext cx="16931376" cy="6432550"/>
          </a:xfrm>
          <a:prstGeom prst="rect">
            <a:avLst/>
          </a:prstGeom>
        </p:spPr>
        <p:txBody>
          <a:bodyPr anchor="t" rtlCol="false" tIns="0" lIns="0" bIns="0" rIns="0">
            <a:spAutoFit/>
          </a:bodyPr>
          <a:lstStyle/>
          <a:p>
            <a:pPr algn="l">
              <a:lnSpc>
                <a:spcPts val="5598"/>
              </a:lnSpc>
            </a:pPr>
            <a:r>
              <a:rPr sz="5000">
                <a:latin typeface="Calbri (MS)"/>
              </a:rPr>
              <a:t>16 They rejoice in Your name all day long, and in Your righteousness they exult.</a:t>
            </a:r>
          </a:p>
          <a:p>
            <a:r>
              <a:rPr sz="5000">
                <a:latin typeface="Calbri (MS)"/>
              </a:rPr>
              <a:t>17 For You are the glory of their strength, and by Your favor our horn is exalted.</a:t>
            </a:r>
          </a:p>
          <a:p>
            <a:r>
              <a:rPr sz="5000">
                <a:latin typeface="Calbri (MS)"/>
              </a:rPr>
              <a:t>18 Surely our shield belongs to the LORD, and our king to the Holy One of Israel.</a:t>
            </a:r>
          </a:p>
        </p:txBody>
      </p:sp>
      <p:sp>
        <p:nvSpPr>
          <p:cNvPr name="TextBox 14" id="14"/>
          <p:cNvSpPr txBox="true"/>
          <p:nvPr/>
        </p:nvSpPr>
        <p:spPr>
          <a:xfrm rot="0">
            <a:off x="614360" y="327856"/>
            <a:ext cx="16931376" cy="793725"/>
          </a:xfrm>
          <a:prstGeom prst="rect">
            <a:avLst/>
          </a:prstGeom>
        </p:spPr>
        <p:txBody>
          <a:bodyPr anchor="t" rtlCol="false" tIns="0" lIns="0" bIns="0" rIns="0">
            <a:spAutoFit/>
          </a:bodyPr>
          <a:lstStyle/>
          <a:p>
            <a:pPr algn="ctr">
              <a:lnSpc>
                <a:spcPts val="5598"/>
              </a:lnSpc>
            </a:pPr>
            <a:r>
              <a:rPr sz="6000">
                <a:latin typeface="Times New Roman MT"/>
              </a:rPr>
              <a:t>Responsive Psalm - Psalm 89:1-18 | Responsive Psalmಸ್ತೋತ್ರಗೀತೆ ೮೯:೧-೧೮</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6" y="4594357"/>
            <a:ext cx="15429489" cy="926835"/>
          </a:xfrm>
          <a:prstGeom prst="rect">
            <a:avLst/>
          </a:prstGeom>
        </p:spPr>
        <p:txBody>
          <a:bodyPr anchor="t" rtlCol="false" tIns="0" lIns="0" bIns="0" rIns="0">
            <a:spAutoFit/>
          </a:bodyPr>
          <a:lstStyle/>
          <a:p>
            <a:pPr algn="ctr">
              <a:lnSpc>
                <a:spcPts val="7777"/>
              </a:lnSpc>
            </a:pPr>
            <a:r>
              <a:rPr sz="6000">
                <a:latin typeface="Times New Roman MT"/>
              </a:rPr>
              <a:t>Old Testament -  Exo 7:1-7 | ಪ್ರಯಾಣಕಾಂಡ ೭:೧-೭</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19" cy="24853519"/>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4571043" y="2301766"/>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1" t="0" r="-1" b="0"/>
              </a:stretch>
            </a:blipFill>
          </p:spPr>
        </p:sp>
      </p:grpSp>
      <p:grpSp>
        <p:nvGrpSpPr>
          <p:cNvPr name="Group 6" id="6"/>
          <p:cNvGrpSpPr/>
          <p:nvPr/>
        </p:nvGrpSpPr>
        <p:grpSpPr>
          <a:xfrm rot="0">
            <a:off x="13106400" y="-622306"/>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24" t="0" r="-24" b="0"/>
              </a:stretch>
            </a:blipFill>
          </p:spPr>
        </p:sp>
      </p:grpSp>
      <p:grpSp>
        <p:nvGrpSpPr>
          <p:cNvPr name="Group 8" id="8"/>
          <p:cNvGrpSpPr/>
          <p:nvPr/>
        </p:nvGrpSpPr>
        <p:grpSpPr>
          <a:xfrm rot="0">
            <a:off x="13206732" y="5981700"/>
            <a:ext cx="5824728" cy="5057775"/>
            <a:chOff x="0" y="0"/>
            <a:chExt cx="7766304" cy="6743700"/>
          </a:xfrm>
        </p:grpSpPr>
        <p:sp>
          <p:nvSpPr>
            <p:cNvPr name="Freeform 9" id="9"/>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24" t="0" r="-24" b="0"/>
              </a:stretch>
            </a:blipFill>
          </p:spPr>
        </p:sp>
      </p:grpSp>
      <p:sp>
        <p:nvSpPr>
          <p:cNvPr name="TextBox 10" id="10"/>
          <p:cNvSpPr txBox="true"/>
          <p:nvPr/>
        </p:nvSpPr>
        <p:spPr>
          <a:xfrm rot="0">
            <a:off x="2668325" y="2736523"/>
            <a:ext cx="12951349" cy="3219925"/>
          </a:xfrm>
          <a:prstGeom prst="rect">
            <a:avLst/>
          </a:prstGeom>
        </p:spPr>
        <p:txBody>
          <a:bodyPr anchor="t" rtlCol="false" tIns="0" lIns="0" bIns="0" rIns="0">
            <a:spAutoFit/>
          </a:bodyPr>
          <a:lstStyle/>
          <a:p>
            <a:pPr algn="ctr">
              <a:lnSpc>
                <a:spcPts val="16107"/>
              </a:lnSpc>
            </a:pPr>
            <a:r>
              <a:rPr lang="en-US" sz="11504">
                <a:solidFill>
                  <a:srgbClr val="000000"/>
                </a:solidFill>
                <a:latin typeface="Agrandir"/>
                <a:ea typeface="Agrandir"/>
                <a:cs typeface="Agrandir"/>
                <a:sym typeface="Agrandir"/>
              </a:rPr>
              <a:t>WELCOME!</a:t>
            </a:r>
          </a:p>
        </p:txBody>
      </p:sp>
      <p:sp>
        <p:nvSpPr>
          <p:cNvPr name="TextBox 11" id="11"/>
          <p:cNvSpPr txBox="true"/>
          <p:nvPr/>
        </p:nvSpPr>
        <p:spPr>
          <a:xfrm rot="0">
            <a:off x="4062982" y="5442278"/>
            <a:ext cx="10162036" cy="912811"/>
          </a:xfrm>
          <a:prstGeom prst="rect">
            <a:avLst/>
          </a:prstGeom>
        </p:spPr>
        <p:txBody>
          <a:bodyPr anchor="t" rtlCol="false" tIns="0" lIns="0" bIns="0" rIns="0">
            <a:spAutoFit/>
          </a:bodyPr>
          <a:lstStyle/>
          <a:p>
            <a:pPr algn="ctr">
              <a:lnSpc>
                <a:spcPts val="6255"/>
              </a:lnSpc>
            </a:pPr>
            <a:r>
              <a:rPr lang="en-US" sz="4468">
                <a:solidFill>
                  <a:srgbClr val="000000"/>
                </a:solidFill>
                <a:latin typeface="Helvetica World"/>
                <a:ea typeface="Helvetica World"/>
                <a:cs typeface="Helvetica World"/>
                <a:sym typeface="Helvetica World"/>
              </a:rPr>
              <a:t>WE ARE GLAD YOU ARE HERE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43018" y="327856"/>
            <a:ext cx="16805525" cy="793725"/>
          </a:xfrm>
          <a:prstGeom prst="rect">
            <a:avLst/>
          </a:prstGeom>
        </p:spPr>
        <p:txBody>
          <a:bodyPr anchor="t" rtlCol="false" tIns="0" lIns="0" bIns="0" rIns="0">
            <a:spAutoFit/>
          </a:bodyPr>
          <a:lstStyle/>
          <a:p>
            <a:pPr algn="ctr">
              <a:lnSpc>
                <a:spcPts val="5598"/>
              </a:lnSpc>
            </a:pPr>
            <a:r>
              <a:rPr sz="6000">
                <a:latin typeface="Times New Roman MT"/>
              </a:rPr>
              <a:t>Old Testament -  Exo 7:1-7 | ಪ್ರಯಾಣಕಾಂಡ ೭:೧-೭</a:t>
            </a:r>
          </a:p>
        </p:txBody>
      </p:sp>
      <p:sp>
        <p:nvSpPr>
          <p:cNvPr name="TextBox 14" id="14"/>
          <p:cNvSpPr txBox="true"/>
          <p:nvPr/>
        </p:nvSpPr>
        <p:spPr>
          <a:xfrm rot="0">
            <a:off x="729367" y="2350964"/>
            <a:ext cx="16763534" cy="7137400"/>
          </a:xfrm>
          <a:prstGeom prst="rect">
            <a:avLst/>
          </a:prstGeom>
        </p:spPr>
        <p:txBody>
          <a:bodyPr anchor="t" rtlCol="false" tIns="0" lIns="0" bIns="0" rIns="0">
            <a:spAutoFit/>
          </a:bodyPr>
          <a:lstStyle/>
          <a:p>
            <a:pPr algn="l">
              <a:lnSpc>
                <a:spcPts val="5598"/>
              </a:lnSpc>
            </a:pPr>
            <a:r>
              <a:rPr sz="5000">
                <a:latin typeface="Calbri (MS)"/>
              </a:rPr>
              <a:t>1 The LORD answered Moses, “See, I have made you like God to Pharaoh, and your brother Aaron will be your prophet.</a:t>
            </a:r>
          </a:p>
          <a:p>
            <a:r>
              <a:rPr sz="5000">
                <a:latin typeface="Calbri (MS)"/>
              </a:rPr>
              <a:t>2 You are to speak all that I command you, and your brother Aaron is to tell Pharaoh to let the Israelites go out of his land.</a:t>
            </a:r>
          </a:p>
          <a:p>
            <a:r>
              <a:rPr sz="5000">
                <a:latin typeface="Calbri (MS)"/>
              </a:rPr>
              <a:t>3 But I will harden Pharaoh’s heart, and though I will multiply My signs and wonders in the land of Egypt,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43018" y="327856"/>
            <a:ext cx="16805525" cy="793725"/>
          </a:xfrm>
          <a:prstGeom prst="rect">
            <a:avLst/>
          </a:prstGeom>
        </p:spPr>
        <p:txBody>
          <a:bodyPr anchor="t" rtlCol="false" tIns="0" lIns="0" bIns="0" rIns="0">
            <a:spAutoFit/>
          </a:bodyPr>
          <a:lstStyle/>
          <a:p>
            <a:pPr algn="ctr">
              <a:lnSpc>
                <a:spcPts val="5598"/>
              </a:lnSpc>
            </a:pPr>
            <a:r>
              <a:rPr sz="6000">
                <a:latin typeface="Times New Roman MT"/>
              </a:rPr>
              <a:t>Old Testament -  Exo 7:1-7 | ಪ್ರಯಾಣಕಾಂಡ ೭:೧-೭</a:t>
            </a:r>
          </a:p>
        </p:txBody>
      </p:sp>
      <p:sp>
        <p:nvSpPr>
          <p:cNvPr name="TextBox 14" id="14"/>
          <p:cNvSpPr txBox="true"/>
          <p:nvPr/>
        </p:nvSpPr>
        <p:spPr>
          <a:xfrm rot="0">
            <a:off x="729367" y="2350964"/>
            <a:ext cx="16763534" cy="7137400"/>
          </a:xfrm>
          <a:prstGeom prst="rect">
            <a:avLst/>
          </a:prstGeom>
        </p:spPr>
        <p:txBody>
          <a:bodyPr anchor="t" rtlCol="false" tIns="0" lIns="0" bIns="0" rIns="0">
            <a:spAutoFit/>
          </a:bodyPr>
          <a:lstStyle/>
          <a:p>
            <a:pPr algn="l">
              <a:lnSpc>
                <a:spcPts val="5598"/>
              </a:lnSpc>
            </a:pPr>
            <a:r>
              <a:rPr sz="5000">
                <a:latin typeface="Calbri (MS)"/>
              </a:rPr>
              <a:t>4 Pharaoh will not listen to you. Then I will lay My hand on Egypt, and by mighty acts of judgment I will bring the divisions of My people the Israelites out of the land of Egypt.</a:t>
            </a:r>
          </a:p>
          <a:p>
            <a:r>
              <a:rPr sz="5000">
                <a:latin typeface="Calbri (MS)"/>
              </a:rPr>
              <a:t>5 And the Egyptians will know that I am the LORD, when I stretch out My hand against Egypt and bring the Israelites out from among them.”</a:t>
            </a:r>
          </a:p>
          <a:p>
            <a:r>
              <a:rPr sz="5000">
                <a:latin typeface="Calbri (MS)"/>
              </a:rPr>
              <a:t>6 So Moses and Aaron did just as the LORD had commanded them.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43018" y="327856"/>
            <a:ext cx="16805525" cy="793725"/>
          </a:xfrm>
          <a:prstGeom prst="rect">
            <a:avLst/>
          </a:prstGeom>
        </p:spPr>
        <p:txBody>
          <a:bodyPr anchor="t" rtlCol="false" tIns="0" lIns="0" bIns="0" rIns="0">
            <a:spAutoFit/>
          </a:bodyPr>
          <a:lstStyle/>
          <a:p>
            <a:pPr algn="ctr">
              <a:lnSpc>
                <a:spcPts val="5598"/>
              </a:lnSpc>
            </a:pPr>
            <a:r>
              <a:rPr sz="6000">
                <a:latin typeface="Times New Roman MT"/>
              </a:rPr>
              <a:t>Old Testament -  Exo 7:1-7 | ಪ್ರಯಾಣಕಾಂಡ ೭:೧-೭</a:t>
            </a:r>
          </a:p>
        </p:txBody>
      </p:sp>
      <p:sp>
        <p:nvSpPr>
          <p:cNvPr name="TextBox 14" id="14"/>
          <p:cNvSpPr txBox="true"/>
          <p:nvPr/>
        </p:nvSpPr>
        <p:spPr>
          <a:xfrm rot="0">
            <a:off x="729367" y="2350964"/>
            <a:ext cx="16763534" cy="7137400"/>
          </a:xfrm>
          <a:prstGeom prst="rect">
            <a:avLst/>
          </a:prstGeom>
        </p:spPr>
        <p:txBody>
          <a:bodyPr anchor="t" rtlCol="false" tIns="0" lIns="0" bIns="0" rIns="0">
            <a:spAutoFit/>
          </a:bodyPr>
          <a:lstStyle/>
          <a:p>
            <a:pPr algn="l">
              <a:lnSpc>
                <a:spcPts val="5598"/>
              </a:lnSpc>
            </a:pPr>
            <a:r>
              <a:rPr sz="5000">
                <a:latin typeface="Calbri (MS)"/>
              </a:rPr>
              <a:t>7 Moses was eighty years old and Aaron was eighty-three when they spoke to Pharaoh.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43018" y="327856"/>
            <a:ext cx="16805525" cy="793725"/>
          </a:xfrm>
          <a:prstGeom prst="rect">
            <a:avLst/>
          </a:prstGeom>
        </p:spPr>
        <p:txBody>
          <a:bodyPr anchor="t" rtlCol="false" tIns="0" lIns="0" bIns="0" rIns="0">
            <a:spAutoFit/>
          </a:bodyPr>
          <a:lstStyle/>
          <a:p>
            <a:pPr algn="ctr">
              <a:lnSpc>
                <a:spcPts val="5598"/>
              </a:lnSpc>
            </a:pPr>
            <a:r>
              <a:rPr sz="6000">
                <a:latin typeface="Times New Roman MT"/>
              </a:rPr>
              <a:t>Old Testament -  Exo 7:1-7 | ಪ್ರಯಾಣಕಾಂಡ ೭:೧-೭</a:t>
            </a:r>
          </a:p>
        </p:txBody>
      </p:sp>
      <p:sp>
        <p:nvSpPr>
          <p:cNvPr name="TextBox 14" id="14"/>
          <p:cNvSpPr txBox="true"/>
          <p:nvPr/>
        </p:nvSpPr>
        <p:spPr>
          <a:xfrm rot="0">
            <a:off x="729367" y="2350964"/>
            <a:ext cx="16763534"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{OT_EN_V4}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743018" y="327856"/>
            <a:ext cx="16805525" cy="793725"/>
          </a:xfrm>
          <a:prstGeom prst="rect">
            <a:avLst/>
          </a:prstGeom>
        </p:spPr>
        <p:txBody>
          <a:bodyPr anchor="t" rtlCol="false" tIns="0" lIns="0" bIns="0" rIns="0">
            <a:spAutoFit/>
          </a:bodyPr>
          <a:lstStyle/>
          <a:p>
            <a:pPr algn="ctr">
              <a:lnSpc>
                <a:spcPts val="5598"/>
              </a:lnSpc>
            </a:pPr>
            <a:r>
              <a:rPr sz="6000">
                <a:latin typeface="Times New Roman MT"/>
              </a:rPr>
              <a:t>Old Testament -  Exo 7:1-7 | ಪ್ರಯಾಣಕಾಂಡ ೭:೧-೭</a:t>
            </a:r>
          </a:p>
        </p:txBody>
      </p:sp>
      <p:sp>
        <p:nvSpPr>
          <p:cNvPr name="TextBox 14" id="14"/>
          <p:cNvSpPr txBox="true"/>
          <p:nvPr/>
        </p:nvSpPr>
        <p:spPr>
          <a:xfrm rot="0">
            <a:off x="729367" y="2350964"/>
            <a:ext cx="16763534"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{OT_EN_V5}</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888390"/>
            <a:ext cx="15429489" cy="863540"/>
          </a:xfrm>
          <a:prstGeom prst="rect">
            <a:avLst/>
          </a:prstGeom>
        </p:spPr>
        <p:txBody>
          <a:bodyPr anchor="t" rtlCol="false" tIns="0" lIns="0" bIns="0" rIns="0">
            <a:spAutoFit/>
          </a:bodyPr>
          <a:lstStyle/>
          <a:p>
            <a:pPr algn="ctr">
              <a:lnSpc>
                <a:spcPts val="7000"/>
              </a:lnSpc>
            </a:pPr>
            <a:r>
              <a:rPr sz="6000">
                <a:latin typeface="Times New Roman MT"/>
              </a:rPr>
              <a:t>K - 363 (Vs. 1,2)</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1. ಆಕಾಶವನ್ನು ಹರಕೊಂಡು,</a:t>
            </a:r>
          </a:p>
          <a:p>
            <a:r>
              <a:rPr sz="5500">
                <a:latin typeface="Noto Sans Kannada MT"/>
              </a:rPr>
              <a:t>ಐ, ತ್ವರೆಯಾಗಿ ಇಳ್ದು ಬಾ!</a:t>
            </a:r>
          </a:p>
          <a:p>
            <a:r>
              <a:rPr sz="5500">
                <a:latin typeface="Noto Sans Kannada MT"/>
              </a:rPr>
              <a:t>ಶೈಲಾದಿ ತತ್ತರಿಸಿಕೊಂಡು</a:t>
            </a:r>
          </a:p>
          <a:p>
            <a:r>
              <a:rPr sz="5500">
                <a:latin typeface="Noto Sans Kannada MT"/>
              </a:rPr>
              <a:t>ನಿಂಗಂಜಲಿ ಭೂಮಂಡಲ!</a:t>
            </a:r>
          </a:p>
          <a:p>
            <a:r>
              <a:rPr sz="5500">
                <a:latin typeface="Noto Sans Kannada MT"/>
              </a:rPr>
              <a:t>ಕಾಡ್ಗಿಚ್ಚು ಕಾಡು ಸುಡುವಂತೆ</a:t>
            </a:r>
          </a:p>
          <a:p>
            <a:r>
              <a:rPr sz="5500">
                <a:latin typeface="Noto Sans Kannada MT"/>
              </a:rPr>
              <a:t>ಪ್ರತಾಪವ ಪ್ರದರ್ಶಿಸಿ,</a:t>
            </a:r>
          </a:p>
          <a:p>
            <a:r>
              <a:rPr sz="5500">
                <a:latin typeface="Noto Sans Kannada MT"/>
              </a:rPr>
              <a:t>ರಾಜಾಧಿರಾಜ, ನಮ್ಮ ತಂದೆ,</a:t>
            </a:r>
          </a:p>
          <a:p>
            <a:r>
              <a:rPr sz="5500">
                <a:latin typeface="Noto Sans Kannada MT"/>
              </a:rPr>
              <a:t>ರಾಜ್ಯಾರಿ ಸೋಲಿಸುಗ್ರದಿ!</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1. Aakaashavannu harakondu,</a:t>
            </a:r>
          </a:p>
          <a:p>
            <a:r>
              <a:rPr sz="5500">
                <a:latin typeface="Calbri (MS)"/>
              </a:rPr>
              <a:t>Ai, thwareyaagi yildhu baa!</a:t>
            </a:r>
          </a:p>
          <a:p>
            <a:r>
              <a:rPr sz="5500">
                <a:latin typeface="Calbri (MS)"/>
              </a:rPr>
              <a:t>Shailaadhi thattharisikondu,</a:t>
            </a:r>
          </a:p>
          <a:p>
            <a:r>
              <a:rPr sz="5500">
                <a:latin typeface="Calbri (MS)"/>
              </a:rPr>
              <a:t>Ninganjali bhoomandala!</a:t>
            </a:r>
          </a:p>
          <a:p>
            <a:r>
              <a:rPr sz="5500">
                <a:latin typeface="Calbri (MS)"/>
              </a:rPr>
              <a:t>Kaadgichchu kaadu suduvanthe</a:t>
            </a:r>
          </a:p>
          <a:p>
            <a:r>
              <a:rPr sz="5500">
                <a:latin typeface="Calbri (MS)"/>
              </a:rPr>
              <a:t>Prathaapava pradharshisi,</a:t>
            </a:r>
          </a:p>
          <a:p>
            <a:r>
              <a:rPr sz="5500">
                <a:latin typeface="Calbri (MS)"/>
              </a:rPr>
              <a:t>Raajaadhiraaja, namma thandhe,</a:t>
            </a:r>
          </a:p>
          <a:p>
            <a:r>
              <a:rPr sz="5500">
                <a:latin typeface="Calbri (MS)"/>
              </a:rPr>
              <a:t>Raajyaari sölisugradhi!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2. ನಿನ್ನ ಪ್ರಭಾವ, ತೇಜ, ಶಕ್ತಿ</a:t>
            </a:r>
          </a:p>
          <a:p>
            <a:r>
              <a:rPr sz="5500">
                <a:latin typeface="Noto Sans Kannada MT"/>
              </a:rPr>
              <a:t>ಜನಾಂಗಕ್ಕೆಲ್ಲ ಕಾಣಲಿ!</a:t>
            </a:r>
          </a:p>
          <a:p>
            <a:r>
              <a:rPr sz="5500">
                <a:latin typeface="Noto Sans Kannada MT"/>
              </a:rPr>
              <a:t>ನಿಂಗರ್ಹವಾದ ಭಯಭಕ್ತಿ</a:t>
            </a:r>
          </a:p>
          <a:p>
            <a:r>
              <a:rPr sz="5500">
                <a:latin typeface="Noto Sans Kannada MT"/>
              </a:rPr>
              <a:t>ಸಮಸ್ತರಲ್ಲಿ ಹುಟ್ಟಲಿ!</a:t>
            </a:r>
          </a:p>
          <a:p>
            <a:r>
              <a:rPr sz="5500">
                <a:latin typeface="Noto Sans Kannada MT"/>
              </a:rPr>
              <a:t>ಮಾನುಷ ಕಣ್ಣು ಕಾಣದಂಥ,</a:t>
            </a:r>
          </a:p>
          <a:p>
            <a:r>
              <a:rPr sz="5500">
                <a:latin typeface="Noto Sans Kannada MT"/>
              </a:rPr>
              <a:t>ಮಾನುಷ ಕಿವಿ ಕೇಳದ,</a:t>
            </a:r>
          </a:p>
          <a:p>
            <a:r>
              <a:rPr sz="5500">
                <a:latin typeface="Noto Sans Kannada MT"/>
              </a:rPr>
              <a:t>ಮಾನುಷ ಬುದ್ಧಿ ಮಿರುವಂಥ</a:t>
            </a:r>
          </a:p>
          <a:p>
            <a:r>
              <a:rPr sz="5500">
                <a:latin typeface="Noto Sans Kannada MT"/>
              </a:rPr>
              <a:t>ವಿಮುಕ್ತಿ ಸಾಧಿಸೊಡೆಯ!</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2. Ninna prabhaava, thëja, shakthi,</a:t>
            </a:r>
          </a:p>
          <a:p>
            <a:r>
              <a:rPr sz="5500">
                <a:latin typeface="Calbri (MS)"/>
              </a:rPr>
              <a:t>Janaangakkella kaañali!</a:t>
            </a:r>
          </a:p>
          <a:p>
            <a:r>
              <a:rPr sz="5500">
                <a:latin typeface="Calbri (MS)"/>
              </a:rPr>
              <a:t>Ningarhavaadha bhayabhakthi,</a:t>
            </a:r>
          </a:p>
          <a:p>
            <a:r>
              <a:rPr sz="5500">
                <a:latin typeface="Calbri (MS)"/>
              </a:rPr>
              <a:t>Samastharalli huttali!</a:t>
            </a:r>
          </a:p>
          <a:p>
            <a:r>
              <a:rPr sz="5500">
                <a:latin typeface="Calbri (MS)"/>
              </a:rPr>
              <a:t>Maanu$ha kaññu kaañadhantha,</a:t>
            </a:r>
          </a:p>
          <a:p>
            <a:r>
              <a:rPr sz="5500">
                <a:latin typeface="Calbri (MS)"/>
              </a:rPr>
              <a:t>Maanu$ha kivi këladha,</a:t>
            </a:r>
          </a:p>
          <a:p>
            <a:r>
              <a:rPr sz="5500">
                <a:latin typeface="Calbri (MS)"/>
              </a:rPr>
              <a:t>Maanu$ha buddhi meeruvantha,</a:t>
            </a:r>
          </a:p>
          <a:p>
            <a:r>
              <a:rPr sz="5500">
                <a:latin typeface="Calbri (MS)"/>
              </a:rPr>
              <a:t>Vimukthi saadhisodeya!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829810" y="4659342"/>
            <a:ext cx="15429489" cy="863540"/>
          </a:xfrm>
          <a:prstGeom prst="rect">
            <a:avLst/>
          </a:prstGeom>
        </p:spPr>
        <p:txBody>
          <a:bodyPr anchor="t" rtlCol="false" tIns="0" lIns="0" bIns="0" rIns="0">
            <a:spAutoFit/>
          </a:bodyPr>
          <a:lstStyle/>
          <a:p>
            <a:pPr algn="ctr">
              <a:lnSpc>
                <a:spcPts val="7000"/>
              </a:lnSpc>
            </a:pPr>
            <a:r>
              <a:rPr sz="6000">
                <a:latin typeface="Times New Roman MT"/>
              </a:rPr>
              <a:t>K - 330 (Vs. 1,2,3)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- 363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968470"/>
            <a:ext cx="15429489" cy="926835"/>
          </a:xfrm>
          <a:prstGeom prst="rect">
            <a:avLst/>
          </a:prstGeom>
        </p:spPr>
        <p:txBody>
          <a:bodyPr anchor="t" rtlCol="false" tIns="0" lIns="0" bIns="0" rIns="0">
            <a:spAutoFit/>
          </a:bodyPr>
          <a:lstStyle/>
          <a:p>
            <a:pPr algn="ctr">
              <a:lnSpc>
                <a:spcPts val="7777"/>
              </a:lnSpc>
            </a:pPr>
            <a:r>
              <a:rPr sz="6000">
                <a:latin typeface="Times New Roman MT"/>
              </a:rPr>
              <a:t>New Testament -  John 18:33-38 | ಯೋಹಾನ ೧೮:೩೩-೩೮</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51267" y="377376"/>
            <a:ext cx="16208108" cy="793725"/>
          </a:xfrm>
          <a:prstGeom prst="rect">
            <a:avLst/>
          </a:prstGeom>
        </p:spPr>
        <p:txBody>
          <a:bodyPr anchor="t" rtlCol="false" tIns="0" lIns="0" bIns="0" rIns="0">
            <a:spAutoFit/>
          </a:bodyPr>
          <a:lstStyle/>
          <a:p>
            <a:pPr algn="ctr">
              <a:lnSpc>
                <a:spcPts val="5598"/>
              </a:lnSpc>
            </a:pPr>
            <a:r>
              <a:rPr sz="6000">
                <a:latin typeface="Times New Roman MT"/>
              </a:rPr>
              <a:t>New Testament -  John 18:33-38 | ಯೋಹಾನ ೧೮:೩೩-೩೮</a:t>
            </a:r>
          </a:p>
        </p:txBody>
      </p:sp>
      <p:sp>
        <p:nvSpPr>
          <p:cNvPr name="TextBox 14" id="14"/>
          <p:cNvSpPr txBox="true"/>
          <p:nvPr/>
        </p:nvSpPr>
        <p:spPr>
          <a:xfrm rot="0">
            <a:off x="609223" y="2130599"/>
            <a:ext cx="17092197" cy="7137400"/>
          </a:xfrm>
          <a:prstGeom prst="rect">
            <a:avLst/>
          </a:prstGeom>
        </p:spPr>
        <p:txBody>
          <a:bodyPr anchor="t" rtlCol="false" tIns="0" lIns="0" bIns="0" rIns="0">
            <a:spAutoFit/>
          </a:bodyPr>
          <a:lstStyle/>
          <a:p>
            <a:pPr algn="l">
              <a:lnSpc>
                <a:spcPts val="5598"/>
              </a:lnSpc>
            </a:pPr>
            <a:r>
              <a:rPr sz="5000">
                <a:latin typeface="Calbri (MS)"/>
              </a:rPr>
              <a:t>33 Pilate went back into the Praetorium, summoned Jesus, and asked Him, “Are You the King of the Jews?”</a:t>
            </a:r>
          </a:p>
          <a:p>
            <a:r>
              <a:rPr sz="5000">
                <a:latin typeface="Calbri (MS)"/>
              </a:rPr>
              <a:t>34 “Are you saying this on your own,” Jesus asked, “or did others tell you about Me?”</a:t>
            </a:r>
          </a:p>
          <a:p>
            <a:r>
              <a:rPr sz="5000">
                <a:latin typeface="Calbri (MS)"/>
              </a:rPr>
              <a:t>35 “Am I a Jew?” Pilate replied. “Your own people and chief priests handed You over to me. What have You done?”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51267" y="377376"/>
            <a:ext cx="16208108" cy="793725"/>
          </a:xfrm>
          <a:prstGeom prst="rect">
            <a:avLst/>
          </a:prstGeom>
        </p:spPr>
        <p:txBody>
          <a:bodyPr anchor="t" rtlCol="false" tIns="0" lIns="0" bIns="0" rIns="0">
            <a:spAutoFit/>
          </a:bodyPr>
          <a:lstStyle/>
          <a:p>
            <a:pPr algn="ctr">
              <a:lnSpc>
                <a:spcPts val="5598"/>
              </a:lnSpc>
            </a:pPr>
            <a:r>
              <a:rPr sz="6000">
                <a:latin typeface="Times New Roman MT"/>
              </a:rPr>
              <a:t>New Testament -  John 18:33-38 | ಯೋಹಾನ ೧೮:೩೩-೩೮</a:t>
            </a:r>
          </a:p>
        </p:txBody>
      </p:sp>
      <p:sp>
        <p:nvSpPr>
          <p:cNvPr name="TextBox 14" id="14"/>
          <p:cNvSpPr txBox="true"/>
          <p:nvPr/>
        </p:nvSpPr>
        <p:spPr>
          <a:xfrm rot="0">
            <a:off x="609223" y="2130599"/>
            <a:ext cx="17092197" cy="7137400"/>
          </a:xfrm>
          <a:prstGeom prst="rect">
            <a:avLst/>
          </a:prstGeom>
        </p:spPr>
        <p:txBody>
          <a:bodyPr anchor="t" rtlCol="false" tIns="0" lIns="0" bIns="0" rIns="0">
            <a:spAutoFit/>
          </a:bodyPr>
          <a:lstStyle/>
          <a:p>
            <a:pPr algn="l">
              <a:lnSpc>
                <a:spcPts val="5598"/>
              </a:lnSpc>
            </a:pPr>
            <a:r>
              <a:rPr sz="5000">
                <a:latin typeface="Calbri (MS)"/>
              </a:rPr>
              <a:t>36 Jesus answered, “My kingdom is not of this world; if it were, My servants would fight to prevent My arrest by the Jews. But now My kingdom is not of this realm.”</a:t>
            </a:r>
          </a:p>
          <a:p>
            <a:r>
              <a:rPr sz="5000">
                <a:latin typeface="Calbri (MS)"/>
              </a:rPr>
              <a:t>37 “Then You are a king!” Pilate said. “You say that I am a king,” Jesus answered. “For this reason I was born and have come into the world, to testify to the truth. Everyone who belongs to the truth listens to My voice.”</a:t>
            </a:r>
          </a:p>
          <a:p>
            <a:r>
              <a:rPr sz="5000">
                <a:latin typeface="Calbri (MS)"/>
              </a:rPr>
              <a:t>38 “What is truth?” Pilate asked. And having said this, he went out again to the Jews and told them, “I find no basis for a charge against Him.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51267" y="377376"/>
            <a:ext cx="16208108" cy="793725"/>
          </a:xfrm>
          <a:prstGeom prst="rect">
            <a:avLst/>
          </a:prstGeom>
        </p:spPr>
        <p:txBody>
          <a:bodyPr anchor="t" rtlCol="false" tIns="0" lIns="0" bIns="0" rIns="0">
            <a:spAutoFit/>
          </a:bodyPr>
          <a:lstStyle/>
          <a:p>
            <a:pPr algn="ctr">
              <a:lnSpc>
                <a:spcPts val="5598"/>
              </a:lnSpc>
            </a:pPr>
            <a:r>
              <a:rPr sz="6000">
                <a:latin typeface="Times New Roman MT"/>
              </a:rPr>
              <a:t>New Testament -  John 18:33-38 | ಯೋಹಾನ ೧೮:೩೩-೩೮</a:t>
            </a:r>
          </a:p>
        </p:txBody>
      </p:sp>
      <p:sp>
        <p:nvSpPr>
          <p:cNvPr name="TextBox 14" id="14"/>
          <p:cNvSpPr txBox="true"/>
          <p:nvPr/>
        </p:nvSpPr>
        <p:spPr>
          <a:xfrm rot="0">
            <a:off x="609223" y="2130599"/>
            <a:ext cx="17092197"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{NT_EN_V3}</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51267" y="377376"/>
            <a:ext cx="16208108" cy="793725"/>
          </a:xfrm>
          <a:prstGeom prst="rect">
            <a:avLst/>
          </a:prstGeom>
        </p:spPr>
        <p:txBody>
          <a:bodyPr anchor="t" rtlCol="false" tIns="0" lIns="0" bIns="0" rIns="0">
            <a:spAutoFit/>
          </a:bodyPr>
          <a:lstStyle/>
          <a:p>
            <a:pPr algn="ctr">
              <a:lnSpc>
                <a:spcPts val="5598"/>
              </a:lnSpc>
            </a:pPr>
            <a:r>
              <a:rPr sz="6000">
                <a:latin typeface="Times New Roman MT"/>
              </a:rPr>
              <a:t>New Testament -  John 18:33-38 | ಯೋಹಾನ ೧೮:೩೩-೩೮</a:t>
            </a:r>
          </a:p>
        </p:txBody>
      </p:sp>
      <p:sp>
        <p:nvSpPr>
          <p:cNvPr name="TextBox 14" id="14"/>
          <p:cNvSpPr txBox="true"/>
          <p:nvPr/>
        </p:nvSpPr>
        <p:spPr>
          <a:xfrm rot="0">
            <a:off x="609223" y="2130599"/>
            <a:ext cx="17092197"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51267" y="377376"/>
            <a:ext cx="16208108" cy="793725"/>
          </a:xfrm>
          <a:prstGeom prst="rect">
            <a:avLst/>
          </a:prstGeom>
        </p:spPr>
        <p:txBody>
          <a:bodyPr anchor="t" rtlCol="false" tIns="0" lIns="0" bIns="0" rIns="0">
            <a:spAutoFit/>
          </a:bodyPr>
          <a:lstStyle/>
          <a:p>
            <a:pPr algn="ctr">
              <a:lnSpc>
                <a:spcPts val="5598"/>
              </a:lnSpc>
            </a:pPr>
            <a:r>
              <a:rPr sz="6000">
                <a:latin typeface="Times New Roman MT"/>
              </a:rPr>
              <a:t>New Testament -  John 18:33-38 | ಯೋಹಾನ ೧೮:೩೩-೩೮</a:t>
            </a:r>
          </a:p>
        </p:txBody>
      </p:sp>
      <p:sp>
        <p:nvSpPr>
          <p:cNvPr name="TextBox 14" id="14"/>
          <p:cNvSpPr txBox="true"/>
          <p:nvPr/>
        </p:nvSpPr>
        <p:spPr>
          <a:xfrm rot="0">
            <a:off x="609223" y="2130599"/>
            <a:ext cx="17092197"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{NT_EN_V5}</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1. ಸರ್ವಲೋಕ ದೇವರಾದ</a:t>
            </a:r>
          </a:p>
          <a:p>
            <a:r>
              <a:rPr sz="5500">
                <a:latin typeface="Noto Sans Kannada MT"/>
              </a:rPr>
              <a:t>ತಂದೆ ಪುತ್ರ ಆತ್ಮನೇ!</a:t>
            </a:r>
          </a:p>
          <a:p>
            <a:r>
              <a:rPr sz="5500">
                <a:latin typeface="Noto Sans Kannada MT"/>
              </a:rPr>
              <a:t>ನಿನ್ನತ್ಯಂತ ಪ್ರಿಯವಾದ</a:t>
            </a:r>
          </a:p>
          <a:p>
            <a:r>
              <a:rPr sz="5500">
                <a:latin typeface="Noto Sans Kannada MT"/>
              </a:rPr>
              <a:t>ಕನಿಕರದಿಂದಲೇ</a:t>
            </a:r>
          </a:p>
          <a:p>
            <a:r>
              <a:rPr sz="5500">
                <a:latin typeface="Noto Sans Kannada MT"/>
              </a:rPr>
              <a:t>ಇಹದಿನಬೆಳಕು</a:t>
            </a:r>
          </a:p>
          <a:p>
            <a:r>
              <a:rPr sz="5500">
                <a:latin typeface="Noto Sans Kannada MT"/>
              </a:rPr>
              <a:t>ನನ್ನ ಮೇಲೆ ಮೂಡಿತು.</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1. Sarvalöka Dhëvaraadha</a:t>
            </a:r>
          </a:p>
          <a:p>
            <a:r>
              <a:rPr sz="5500">
                <a:latin typeface="Calbri (MS)"/>
              </a:rPr>
              <a:t>Thandhe Puthra Aathmanë!</a:t>
            </a:r>
          </a:p>
          <a:p>
            <a:r>
              <a:rPr sz="5500">
                <a:latin typeface="Calbri (MS)"/>
              </a:rPr>
              <a:t>Ninnathyantha priyavaadha</a:t>
            </a:r>
          </a:p>
          <a:p>
            <a:r>
              <a:rPr sz="5500">
                <a:latin typeface="Calbri (MS)"/>
              </a:rPr>
              <a:t>Kanikaradhindhalë</a:t>
            </a:r>
          </a:p>
          <a:p>
            <a:r>
              <a:rPr sz="5500">
                <a:latin typeface="Calbri (MS)"/>
              </a:rPr>
              <a:t>Yihadhinabelaku</a:t>
            </a:r>
          </a:p>
          <a:p>
            <a:r>
              <a:rPr sz="5500">
                <a:latin typeface="Calbri (MS)"/>
              </a:rPr>
              <a:t>Nanna mële moodithu.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968470"/>
            <a:ext cx="15429489" cy="926835"/>
          </a:xfrm>
          <a:prstGeom prst="rect">
            <a:avLst/>
          </a:prstGeom>
        </p:spPr>
        <p:txBody>
          <a:bodyPr anchor="t" rtlCol="false" tIns="0" lIns="0" bIns="0" rIns="0">
            <a:spAutoFit/>
          </a:bodyPr>
          <a:lstStyle/>
          <a:p>
            <a:pPr algn="ctr">
              <a:lnSpc>
                <a:spcPts val="7777"/>
              </a:lnSpc>
            </a:pPr>
            <a:r>
              <a:rPr sz="6000">
                <a:latin typeface="Times New Roman MT"/>
              </a:rPr>
              <a:t>Gospel Reading -  John 18:33-38 | ಯೋಹಾನ ೧೮:೩೩-೩೮</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25656" y="2351982"/>
            <a:ext cx="16894999" cy="7137400"/>
          </a:xfrm>
          <a:prstGeom prst="rect">
            <a:avLst/>
          </a:prstGeom>
        </p:spPr>
        <p:txBody>
          <a:bodyPr anchor="t" rtlCol="false" tIns="0" lIns="0" bIns="0" rIns="0">
            <a:spAutoFit/>
          </a:bodyPr>
          <a:lstStyle/>
          <a:p>
            <a:pPr algn="l">
              <a:lnSpc>
                <a:spcPts val="5598"/>
              </a:lnSpc>
            </a:pPr>
            <a:r>
              <a:rPr sz="5000">
                <a:latin typeface="Calbri (MS)"/>
              </a:rPr>
              <a:t>33 Pilate went back into the Praetorium, summoned Jesus, and asked Him, “Are You the King of the Jews?”</a:t>
            </a:r>
          </a:p>
          <a:p>
            <a:r>
              <a:rPr sz="5000">
                <a:latin typeface="Calbri (MS)"/>
              </a:rPr>
              <a:t>34 “Are you saying this on your own,” Jesus asked, “or did others tell you about Me?”</a:t>
            </a:r>
          </a:p>
          <a:p>
            <a:r>
              <a:rPr sz="5000">
                <a:latin typeface="Calbri (MS)"/>
              </a:rPr>
              <a:t>35 “Am I a Jew?” Pilate replied. “Your own people and chief priests handed You over to me. What have You done?”</a:t>
            </a:r>
          </a:p>
        </p:txBody>
      </p:sp>
      <p:sp>
        <p:nvSpPr>
          <p:cNvPr name="TextBox 14" id="14"/>
          <p:cNvSpPr txBox="true"/>
          <p:nvPr/>
        </p:nvSpPr>
        <p:spPr>
          <a:xfrm rot="0">
            <a:off x="1028700" y="327856"/>
            <a:ext cx="16230600" cy="793725"/>
          </a:xfrm>
          <a:prstGeom prst="rect">
            <a:avLst/>
          </a:prstGeom>
        </p:spPr>
        <p:txBody>
          <a:bodyPr anchor="t" rtlCol="false" tIns="0" lIns="0" bIns="0" rIns="0">
            <a:spAutoFit/>
          </a:bodyPr>
          <a:lstStyle/>
          <a:p>
            <a:pPr algn="ctr">
              <a:lnSpc>
                <a:spcPts val="5598"/>
              </a:lnSpc>
            </a:pPr>
            <a:r>
              <a:rPr sz="6000">
                <a:latin typeface="Times New Roman MT"/>
              </a:rPr>
              <a:t>Gospel Reading -  John 18:33-38 | ಯೋಹಾನ ೧೮:೩೩-೩೮</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25656" y="2351982"/>
            <a:ext cx="16894999" cy="7137400"/>
          </a:xfrm>
          <a:prstGeom prst="rect">
            <a:avLst/>
          </a:prstGeom>
        </p:spPr>
        <p:txBody>
          <a:bodyPr anchor="t" rtlCol="false" tIns="0" lIns="0" bIns="0" rIns="0">
            <a:spAutoFit/>
          </a:bodyPr>
          <a:lstStyle/>
          <a:p>
            <a:pPr algn="l">
              <a:lnSpc>
                <a:spcPts val="5598"/>
              </a:lnSpc>
            </a:pPr>
            <a:r>
              <a:rPr sz="5000">
                <a:latin typeface="Calbri (MS)"/>
              </a:rPr>
              <a:t>36 Jesus answered, “My kingdom is not of this world; if it were, My servants would fight to prevent My arrest by the Jews. But now My kingdom is not of this realm.”</a:t>
            </a:r>
          </a:p>
          <a:p>
            <a:r>
              <a:rPr sz="5000">
                <a:latin typeface="Calbri (MS)"/>
              </a:rPr>
              <a:t>37 “Then You are a king!” Pilate said. “You say that I am a king,” Jesus answered. “For this reason I was born and have come into the world, to testify to the truth. Everyone who belongs to the truth listens to My voice.”</a:t>
            </a:r>
          </a:p>
          <a:p>
            <a:r>
              <a:rPr sz="5000">
                <a:latin typeface="Calbri (MS)"/>
              </a:rPr>
              <a:t>38 “What is truth?” Pilate asked. And having said this, he went out again to the Jews and told them, “I find no basis for a charge against Him.</a:t>
            </a:r>
          </a:p>
        </p:txBody>
      </p:sp>
      <p:sp>
        <p:nvSpPr>
          <p:cNvPr name="TextBox 14" id="14"/>
          <p:cNvSpPr txBox="true"/>
          <p:nvPr/>
        </p:nvSpPr>
        <p:spPr>
          <a:xfrm rot="0">
            <a:off x="1028700" y="327856"/>
            <a:ext cx="16230600" cy="793725"/>
          </a:xfrm>
          <a:prstGeom prst="rect">
            <a:avLst/>
          </a:prstGeom>
        </p:spPr>
        <p:txBody>
          <a:bodyPr anchor="t" rtlCol="false" tIns="0" lIns="0" bIns="0" rIns="0">
            <a:spAutoFit/>
          </a:bodyPr>
          <a:lstStyle/>
          <a:p>
            <a:pPr algn="ctr">
              <a:lnSpc>
                <a:spcPts val="5598"/>
              </a:lnSpc>
            </a:pPr>
            <a:r>
              <a:rPr sz="6000">
                <a:latin typeface="Times New Roman MT"/>
              </a:rPr>
              <a:t>Gospel Reading -  John 18:33-38 | ಯೋಹಾನ ೧೮:೩೩-೩೮</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625656" y="2351982"/>
            <a:ext cx="16894999"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{GOSPEL_EN_V3}</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1028700" y="327856"/>
            <a:ext cx="16230600" cy="793725"/>
          </a:xfrm>
          <a:prstGeom prst="rect">
            <a:avLst/>
          </a:prstGeom>
        </p:spPr>
        <p:txBody>
          <a:bodyPr anchor="t" rtlCol="false" tIns="0" lIns="0" bIns="0" rIns="0">
            <a:spAutoFit/>
          </a:bodyPr>
          <a:lstStyle/>
          <a:p>
            <a:pPr algn="ctr">
              <a:lnSpc>
                <a:spcPts val="5598"/>
              </a:lnSpc>
            </a:pPr>
            <a:r>
              <a:rPr sz="6000">
                <a:latin typeface="Times New Roman MT"/>
              </a:rPr>
              <a:t>Gospel Reading -  John 18:33-38 | ಯೋಹಾನ ೧೮:೩೩-೩೮</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028700" y="327856"/>
            <a:ext cx="16230600" cy="793725"/>
          </a:xfrm>
          <a:prstGeom prst="rect">
            <a:avLst/>
          </a:prstGeom>
        </p:spPr>
        <p:txBody>
          <a:bodyPr anchor="t" rtlCol="false" tIns="0" lIns="0" bIns="0" rIns="0">
            <a:spAutoFit/>
          </a:bodyPr>
          <a:lstStyle/>
          <a:p>
            <a:pPr algn="ctr">
              <a:lnSpc>
                <a:spcPts val="5598"/>
              </a:lnSpc>
            </a:pPr>
            <a:r>
              <a:rPr sz="6000">
                <a:latin typeface="Times New Roman MT"/>
              </a:rPr>
              <a:t>Gospel Reading -  John 18:33-38 | ಯೋಹಾನ ೧೮:೩೩-೩೮</a:t>
            </a:r>
          </a:p>
        </p:txBody>
      </p:sp>
      <p:sp>
        <p:nvSpPr>
          <p:cNvPr name="TextBox 14" id="14"/>
          <p:cNvSpPr txBox="true"/>
          <p:nvPr/>
        </p:nvSpPr>
        <p:spPr>
          <a:xfrm rot="0">
            <a:off x="625656" y="2351982"/>
            <a:ext cx="16894999" cy="71374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{GOSPEL_EN_V4}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939000"/>
            <a:ext cx="15429489" cy="16144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Apostles Creed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166329" y="3939000"/>
            <a:ext cx="15955349" cy="16144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Announcements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714513" y="1315688"/>
            <a:ext cx="16858974" cy="7605141"/>
          </a:xfrm>
          <a:prstGeom prst="rect">
            <a:avLst/>
          </a:prstGeom>
        </p:spPr>
        <p:txBody>
          <a:bodyPr anchor="t" rtlCol="false" tIns="0" lIns="0" bIns="0" rIns="0">
            <a:spAutoFit/>
          </a:bodyPr>
          <a:lstStyle/>
          <a:p>
            <a:pPr algn="l">
              <a:lnSpc>
                <a:spcPts val="6072"/>
              </a:lnSpc>
            </a:pPr>
          </a:p>
        </p:txBody>
      </p:sp>
      <p:graphicFrame>
        <p:nvGraphicFramePr>
          <p:cNvPr id="13" name="Table 12"/>
          <p:cNvGraphicFramePr>
            <a:graphicFrameLocks noGrp="1"/>
          </p:cNvGraphicFramePr>
          <p:nvPr/>
        </p:nvGraphicFramePr>
        <p:xfrm>
          <a:off x="714513" y="1315688"/>
          <a:ext cx="16858974" cy="7605141"/>
        </p:xfrm>
        <a:graphic>
          <a:graphicData uri="http://schemas.openxmlformats.org/drawingml/2006/table">
            <a:tbl>
              <a:tblPr firstRow="1" bandRow="1">
                <a:tableStyleId>{5C22544A-7EE6-4342-B048-85BDC9FD1C3A}</a:tableStyleId>
              </a:tblPr>
              <a:tblGrid>
                <a:gridCol w="8429487"/>
                <a:gridCol w="8429487"/>
              </a:tblGrid>
              <a:tr h="845015">
                <a:tc>
                  <a:txBody>
                    <a:bodyPr/>
                    <a:lstStyle/>
                    <a:p>
                      <a:r>
                        <a:t>Particulars</a:t>
                      </a:r>
                    </a:p>
                  </a:txBody>
                  <a:tcPr/>
                </a:tc>
                <a:tc>
                  <a:txBody>
                    <a:bodyPr/>
                    <a:lstStyle/>
                    <a:p>
                      <a:r>
                        <a:t>Amount (Rs)</a:t>
                      </a:r>
                    </a:p>
                  </a:txBody>
                  <a:tcPr/>
                </a:tc>
              </a:tr>
              <a:tr h="845015">
                <a:tc>
                  <a:txBody>
                    <a:bodyPr/>
                    <a:lstStyle/>
                    <a:p>
                      <a:r>
                        <a:t>Last Sunday service offering</a:t>
                      </a:r>
                    </a:p>
                  </a:txBody>
                  <a:tcPr/>
                </a:tc>
                <a:tc>
                  <a:txBody>
                    <a:bodyPr/>
                    <a:lstStyle/>
                    <a:p>
                      <a:r>
                        <a:t>15,172/-</a:t>
                      </a:r>
                    </a:p>
                  </a:txBody>
                  <a:tcPr/>
                </a:tc>
              </a:tr>
              <a:tr h="845015">
                <a:tc>
                  <a:txBody>
                    <a:bodyPr/>
                    <a:lstStyle/>
                    <a:p>
                      <a:r>
                        <a:t>Birthday offering</a:t>
                      </a:r>
                    </a:p>
                  </a:txBody>
                  <a:tcPr/>
                </a:tc>
                <a:tc>
                  <a:txBody>
                    <a:bodyPr/>
                    <a:lstStyle/>
                    <a:p>
                      <a:r>
                        <a:t>8,300/-</a:t>
                      </a:r>
                    </a:p>
                  </a:txBody>
                  <a:tcPr/>
                </a:tc>
              </a:tr>
              <a:tr h="845015">
                <a:tc>
                  <a:txBody>
                    <a:bodyPr/>
                    <a:lstStyle/>
                    <a:p>
                      <a:r>
                        <a:t>Wedding Anniversary offering</a:t>
                      </a:r>
                    </a:p>
                  </a:txBody>
                  <a:tcPr/>
                </a:tc>
                <a:tc>
                  <a:txBody>
                    <a:bodyPr/>
                    <a:lstStyle/>
                    <a:p>
                      <a:r>
                        <a:t>1,000/-</a:t>
                      </a:r>
                    </a:p>
                  </a:txBody>
                  <a:tcPr/>
                </a:tc>
              </a:tr>
              <a:tr h="845015">
                <a:tc>
                  <a:txBody>
                    <a:bodyPr/>
                    <a:lstStyle/>
                    <a:p>
                      <a:r>
                        <a:t>Banana Auction Sale</a:t>
                      </a:r>
                    </a:p>
                  </a:txBody>
                  <a:tcPr/>
                </a:tc>
                <a:tc>
                  <a:txBody>
                    <a:bodyPr/>
                    <a:lstStyle/>
                    <a:p>
                      <a:r>
                        <a:t>5,200/-</a:t>
                      </a:r>
                    </a:p>
                  </a:txBody>
                  <a:tcPr/>
                </a:tc>
              </a:tr>
              <a:tr h="845015">
                <a:tc>
                  <a:txBody>
                    <a:bodyPr/>
                    <a:lstStyle/>
                    <a:p>
                      <a:r>
                        <a:t>Donation Foe Harvest Festival</a:t>
                      </a:r>
                    </a:p>
                  </a:txBody>
                  <a:tcPr/>
                </a:tc>
                <a:tc>
                  <a:txBody>
                    <a:bodyPr/>
                    <a:lstStyle/>
                    <a:p>
                      <a:r>
                        <a:t>16,500/-</a:t>
                      </a:r>
                    </a:p>
                  </a:txBody>
                  <a:tcPr/>
                </a:tc>
              </a:tr>
              <a:tr h="845015">
                <a:tc>
                  <a:txBody>
                    <a:bodyPr/>
                    <a:lstStyle/>
                    <a:p>
                      <a:r>
                        <a:t>Tithe</a:t>
                      </a:r>
                    </a:p>
                  </a:txBody>
                  <a:tcPr/>
                </a:tc>
                <a:tc>
                  <a:txBody>
                    <a:bodyPr/>
                    <a:lstStyle/>
                    <a:p>
                      <a:r>
                        <a:t>19,000/-</a:t>
                      </a:r>
                    </a:p>
                  </a:txBody>
                  <a:tcPr/>
                </a:tc>
              </a:tr>
              <a:tr h="845015">
                <a:tc>
                  <a:txBody>
                    <a:bodyPr/>
                    <a:lstStyle/>
                    <a:p>
                      <a:r>
                        <a:t>Thanks Giving offering</a:t>
                      </a:r>
                    </a:p>
                  </a:txBody>
                  <a:tcPr/>
                </a:tc>
                <a:tc>
                  <a:txBody>
                    <a:bodyPr/>
                    <a:lstStyle/>
                    <a:p>
                      <a:r>
                        <a:t>1,000/-</a:t>
                      </a:r>
                    </a:p>
                  </a:txBody>
                  <a:tcPr/>
                </a:tc>
              </a:tr>
              <a:tr h="845021">
                <a:tc>
                  <a:txBody>
                    <a:bodyPr/>
                    <a:lstStyle/>
                    <a:p>
                      <a:r>
                        <a:t>Total</a:t>
                      </a:r>
                    </a:p>
                  </a:txBody>
                  <a:tcPr/>
                </a:tc>
                <a:tc>
                  <a:txBody>
                    <a:bodyPr/>
                    <a:lstStyle/>
                    <a:p>
                      <a:r>
                        <a:t>66,172/-</a:t>
                      </a:r>
                    </a:p>
                  </a:txBody>
                  <a:tcPr/>
                </a:tc>
              </a:tr>
            </a:tbl>
          </a:graphicData>
        </a:graphic>
      </p:graphicFrame>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897235" y="942975"/>
            <a:ext cx="16493530" cy="8367141"/>
          </a:xfrm>
          <a:prstGeom prst="rect">
            <a:avLst/>
          </a:prstGeom>
        </p:spPr>
        <p:txBody>
          <a:bodyPr anchor="t" rtlCol="false" tIns="0" lIns="0" bIns="0" rIns="0">
            <a:spAutoFit/>
          </a:bodyPr>
          <a:lstStyle/>
          <a:p>
            <a:pPr algn="l">
              <a:lnSpc>
                <a:spcPts val="6072"/>
              </a:lnSpc>
            </a:pPr>
            <a:r>
              <a:rPr sz="2400">
                <a:latin typeface="Calbri (MS)"/>
              </a:rPr>
              <a:t>ANNOUNCEMENTS</a:t>
            </a:r>
          </a:p>
          <a:p>
            <a:r>
              <a:rPr sz="2400">
                <a:latin typeface="Calbri (MS)"/>
              </a:rPr>
              <a:t>SUNDAY – 12TH OCTOBER, 2025</a:t>
            </a:r>
          </a:p>
          <a:p>
            <a:r>
              <a:rPr sz="2400">
                <a:latin typeface="Calbri (MS)"/>
              </a:rPr>
              <a:t>HARVEST FESTIVAL:</a:t>
            </a:r>
          </a:p>
          <a:p>
            <a:r>
              <a:rPr sz="2400">
                <a:latin typeface="Calbri (MS)"/>
              </a:rPr>
              <a:t>Today Sunday 12th October, 2025, will be observed as Harvest Sunday. As we come together with gratefulness and thankfulness to our Lord Almighty for all His abundant blessings, let us acknowledge His blessings upon our lives and families. Following the Divine Worship Service, we shall have the Auction Sale, the proceeds of which will go towards the Central Church Building Fund. We encourage all Members to actively participate in the Auction Sale.</a:t>
            </a:r>
          </a:p>
          <a:p>
            <a:r>
              <a:rPr sz="2400">
                <a:latin typeface="Calbri (MS)"/>
              </a:rPr>
              <a:t>Harvest Fellowship Lunch is arranged for everyone kindly be part of this.</a:t>
            </a:r>
          </a:p>
          <a:p>
            <a:r>
              <a:rPr sz="2400">
                <a:latin typeface="Calbri (MS)"/>
              </a:rPr>
              <a:t>Heartfelt Gratitude To our generous donors, dedicated organizers, and loving congregation members,</a:t>
            </a:r>
          </a:p>
          <a:p>
            <a:r>
              <a:rPr sz="2400">
                <a:latin typeface="Calbri (MS)"/>
              </a:rPr>
              <a:t>We extend our heartfelt thanks to each one of you for making our Harvest Festival a resounding success!</a:t>
            </a:r>
          </a:p>
          <a:p>
            <a:r>
              <a:rPr sz="2400">
                <a:latin typeface="Calbri (MS)"/>
              </a:rPr>
              <a:t>To our donors: Your kindness in contributing food for our harvest sports has nourished both body and soul. Your generosity is a blessing!</a:t>
            </a:r>
          </a:p>
          <a:p>
            <a:r>
              <a:rPr sz="2400">
                <a:latin typeface="Calbri (MS)"/>
              </a:rPr>
              <a:t>To the organizers youths &amp; Sunday School Teachers,: Your tireless efforts in organizing the harvest sports have been invaluable. Your dedication has made a significant difference.</a:t>
            </a:r>
          </a:p>
          <a:p>
            <a:r>
              <a:rPr sz="2400">
                <a:latin typeface="Calbri (MS)"/>
              </a:rPr>
              <a:t>To our congregation members: Your enthusiasm in decorating the church has added beauty and joy to our celebration. Your presence and participation mean the</a:t>
            </a:r>
          </a:p>
          <a:p>
            <a:r>
              <a:rPr sz="2400">
                <a:latin typeface="Calbri (MS)"/>
              </a:rPr>
              <a:t>Lot for us.</a:t>
            </a:r>
          </a:p>
          <a:p>
            <a:r>
              <a:rPr sz="2400">
                <a:latin typeface="Calbri (MS)"/>
              </a:rPr>
              <a:t>To everyone who has supported us directly or indirectly, we express our deepest gratitude. Your contributions have made this harvest festival unforgettable.</a:t>
            </a:r>
          </a:p>
          <a:p>
            <a:r>
              <a:rPr sz="2400">
                <a:latin typeface="Calbri (MS)"/>
              </a:rPr>
              <a:t>We extend our heartfelt gratitude to each one of you who contributed harvest paddy for our festival. Your kindness and generosity have made this celebration even more special.</a:t>
            </a:r>
          </a:p>
          <a:p>
            <a:r>
              <a:rPr sz="2400">
                <a:latin typeface="Calbri (MS)"/>
              </a:rPr>
              <a:t>SECOND OFFERING:</a:t>
            </a:r>
          </a:p>
          <a:p>
            <a:r>
              <a:rPr sz="2400">
                <a:latin typeface="Calbri (MS)"/>
              </a:rPr>
              <a:t>Today during the Closing Hymn, a 2nd offering will be gathered, the proceeds of which will go towards the Central Church Building Project Fund. Requesting the congregation to contribute generously towards the same.</a:t>
            </a:r>
          </a:p>
          <a:p>
            <a:r>
              <a:rPr sz="2400">
                <a:latin typeface="Calbri (MS)"/>
              </a:rPr>
              <a:t>BASEL CHRONICLES:</a:t>
            </a:r>
          </a:p>
          <a:p>
            <a:r>
              <a:rPr sz="2400">
                <a:latin typeface="Calbri (MS)"/>
              </a:rPr>
              <a:t>The U.B.M. Church Council Literature Department is glad to announce the release of the Digital Magazine “Basel Chronicles” on the Theme - “Wonderful Harvest” Encouraging members to read the same and be blessed. We thank the entire team of Editors, Designers and those who have contributed with the Articles and also the donors. Thank you once again and looking forward for your support in future also. The soft copy of the magazine will be shared on the respective church WhatsApp Groups as well as the Edition can be accessed on our U.B.M. Website after the service.</a:t>
            </a:r>
          </a:p>
          <a:p>
            <a:r>
              <a:rPr sz="2400">
                <a:latin typeface="Calbri (MS)"/>
              </a:rPr>
              <a:t>CONCERT 2025:</a:t>
            </a:r>
          </a:p>
          <a:p>
            <a:r>
              <a:rPr sz="2400">
                <a:latin typeface="Calbri (MS)"/>
              </a:rPr>
              <a:t>Dear Members, join us for the Concert for a cause ‘Voices of Hope,’ on Saturday, 25th October 2025 at 5:00 p.m. at Mahakavi Kalidas Natya Mandir, Mulund, for a special evening of music and inspiration presented by the U.B.M. Church Council. Enjoy powerful performances by the U.B.M. Central Choir, hear Bro. Johny Lever share God’s Word, and be blessed by world-renowned artists — Mr. Naveen Kumar on flute, Mr. Daniel Dias on harp, and the talented guitar duo Mr. John Timothy &amp; Mr. Ozwald Maben. All proceeds will support the children of Appapada Balwadi and a new multi-Purpose Centre for women’s skill development and education. Tickets are available on BookMyShow — the QR code is shared in our WhatsApp groups. For donations or booking assistance, please contact your local Pastor. Come, be a part of this evening of hope, music, and transformation!</a:t>
            </a:r>
          </a:p>
          <a:p>
            <a:r>
              <a:rPr sz="2400">
                <a:latin typeface="Calbri (MS)"/>
              </a:rPr>
              <a:t>CONFIRMATION 2025:</a:t>
            </a:r>
          </a:p>
          <a:p>
            <a:r>
              <a:rPr sz="2400">
                <a:latin typeface="Calbri (MS)"/>
              </a:rPr>
              <a:t>Following are the details of the Confirmation to be held in the U.B.M. Churches this year. A total of 22 Children will be getting confirmed this year:</a:t>
            </a:r>
          </a:p>
          <a:p>
            <a:r>
              <a:rPr sz="2400">
                <a:latin typeface="Calbri (MS)"/>
              </a:rPr>
              <a:t>9th November, 2025 	– Ambernath (5 Children); Malad (2 Children);</a:t>
            </a:r>
          </a:p>
          <a:p>
            <a:r>
              <a:rPr sz="2400">
                <a:latin typeface="Calbri (MS)"/>
              </a:rPr>
              <a:t>Mira-Road (1 Child); Navi-Mumbai (5 Children)</a:t>
            </a:r>
          </a:p>
          <a:p>
            <a:r>
              <a:rPr sz="2400">
                <a:latin typeface="Calbri (MS)"/>
              </a:rPr>
              <a:t>16th November, 2025 	– Chembur (1 Child) &amp; Dombivili (2 Children)</a:t>
            </a:r>
          </a:p>
          <a:p>
            <a:r>
              <a:rPr sz="2400">
                <a:latin typeface="Calbri (MS)"/>
              </a:rPr>
              <a:t>Kurla (2 Children); Vasai (1 Child); Vikhroli (1 Child)</a:t>
            </a:r>
          </a:p>
          <a:p>
            <a:r>
              <a:rPr sz="2400">
                <a:latin typeface="Calbri (MS)"/>
              </a:rPr>
              <a:t>23rd November, 2025 – Byculla (2 Children)</a:t>
            </a:r>
          </a:p>
          <a:p>
            <a:r>
              <a:rPr sz="2400">
                <a:latin typeface="Calbri (MS)"/>
              </a:rPr>
              <a:t>No Confirmation Children In: Bhandup, Marol &amp; Thane.</a:t>
            </a:r>
          </a:p>
          <a:p>
            <a:r>
              <a:rPr sz="2400">
                <a:latin typeface="Calbri (MS)"/>
              </a:rPr>
              <a:t>We request the congregation to pray for all the 22 Children across our Churches.</a:t>
            </a:r>
          </a:p>
          <a:p>
            <a:r>
              <a:rPr sz="2400">
                <a:latin typeface="Calbri (MS)"/>
              </a:rPr>
              <a:t>MISSION TRIP:</a:t>
            </a:r>
          </a:p>
          <a:p>
            <a:r>
              <a:rPr sz="2400">
                <a:latin typeface="Calbri (MS)"/>
              </a:rPr>
              <a:t>The U.B.M. Church Central Youth Committee invites youths to join a Mission Trip to the I.E.M. Mission Field, Saputara (Gujarat) from 17th October (night) to 20th October (morning). Each church can send 3 passionate youths, with a registration fee of ₹500 per person. This trip promises fellowship, faith, ministerial exposure and spiritual growth on the mission field. Interested youths are requested to contact their Local Church Pastor at the earliest. Let’s journey together as we share God’s word to the unreached!</a:t>
            </a:r>
          </a:p>
          <a:p>
            <a:r>
              <a:rPr sz="2400">
                <a:latin typeface="Calbri (MS)"/>
              </a:rPr>
              <a:t>CONFIRMATION RETREAT:</a:t>
            </a:r>
          </a:p>
          <a:p>
            <a:r>
              <a:rPr sz="2400">
                <a:latin typeface="Calbri (MS)"/>
              </a:rPr>
              <a:t>The Confirmation Children’s Retreat will be held on Saturday, 1st November, 2025, from 08:30 a.m. to 3:30 p.m. at the U.B.M. Christa Preethi Church, Bhandup. Rev. Jeremiah Amos, will be the Resource person for this Retreat. All children getting confirmed this year are to compulsorily attend the Retreat.</a:t>
            </a:r>
          </a:p>
          <a:p>
            <a:r>
              <a:rPr sz="2400">
                <a:latin typeface="Calbri (MS)"/>
              </a:rPr>
              <a:t>PRE-MARITAL COUNSELLING:</a:t>
            </a:r>
          </a:p>
          <a:p>
            <a:r>
              <a:rPr sz="2400">
                <a:latin typeface="Calbri (MS)"/>
              </a:rPr>
              <a:t>The U.B.M. Church Council has organized a Pre-Marital Counselling Seminar, which will be held this coming Saturday, 18th October, 2025 at the U.B.M. Christa Aaradhana Church, Vikhroli, from 08:30 a.m. to 04:30 p.m. The Resource Persons will be Pas. Warren Christian. The Seminar will be conducted for Members who are getting married or even eligible Bachelors and Spinsters. The Google Registration Form will be circulated in the Church Groups.</a:t>
            </a:r>
          </a:p>
          <a:p>
            <a:r>
              <a:rPr sz="2400">
                <a:latin typeface="Calbri (MS)"/>
              </a:rPr>
              <a:t>MARRIAGE BANN ANNOUNCEMENT:</a:t>
            </a:r>
          </a:p>
          <a:p>
            <a:r>
              <a:rPr sz="2400">
                <a:latin typeface="Calbri (MS)"/>
              </a:rPr>
              <a:t>I publish the Banns of marriage between Mr. Joel Nelson Soans s/o Mr. James Vincent Soans &amp; Mrs. Nancy Sahadevi Soans, members of U.B.M. Christa Aaradhana Church, Vikhroli with Miss. Shikha Saka d/o Mr. Srinivasrao Saka &amp; Mrs. Varalakshmi Saka members of the New Life Fellowship Church, Nerul. This is the announcement of the First Bann.</a:t>
            </a:r>
          </a:p>
          <a:p>
            <a:r>
              <a:rPr sz="2400">
                <a:latin typeface="Calbri (MS)"/>
              </a:rPr>
              <a:t>These Christian persons are hereby commended to the prayers of the Congregation. May they receive grace rightly to enter into the state of Holy Matrimony, to live in it as becometh Christians, and finally to obtain everlasting salvation. If any of you know cause or just impediment, why these two persons should not be joined together in Holy Matrimony, you are to declare it in time, or afterwards to abstain from protesting against the Marriage. May God who has Himself ordained the state of Matrimony, give to these betrothed persons His grace and blessing upon what they have purposed in their hearts, for Christ’s sake. Amen.</a:t>
            </a:r>
          </a:p>
          <a:p>
            <a:r>
              <a:rPr sz="2400">
                <a:latin typeface="Calbri (MS)"/>
              </a:rPr>
              <a:t>REFRESHMENTS:</a:t>
            </a:r>
          </a:p>
          <a:p>
            <a:r>
              <a:rPr sz="2400">
                <a:latin typeface="Calbri (MS)"/>
              </a:rPr>
              <a:t>Refreshments have been arranged by one of our church family members. We thank the family. May God bless them.  Kindly be part of this.</a:t>
            </a:r>
          </a:p>
          <a:p>
            <a:r>
              <a:rPr sz="2400">
                <a:latin typeface="Calbri (MS)"/>
              </a:rPr>
              <a:t>DEATH:</a:t>
            </a:r>
          </a:p>
          <a:p>
            <a:r>
              <a:rPr sz="2400">
                <a:latin typeface="Calbri (MS)"/>
              </a:rPr>
              <a:t>a.	We regret to inform the sad demise of Mr. Owen Leander Amanna, aged 66 years, who went to be with the Lord on Thursday 9th October, 2025and who was the member of the U.B.M. Bethel Church, Ambernath.</a:t>
            </a:r>
          </a:p>
          <a:p>
            <a:r>
              <a:rPr sz="2400">
                <a:latin typeface="Calbri (MS)"/>
              </a:rPr>
              <a:t>We request the congregation to pray for the bereaving family and may God grant them His peace and comfort that passeth all human understanding.</a:t>
            </a:r>
          </a:p>
          <a:p>
            <a:r>
              <a:rPr sz="2400">
                <a:latin typeface="Calbri (MS)"/>
              </a:rPr>
              <a:t>Birthday:</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4033455"/>
            <a:ext cx="15429489" cy="863540"/>
          </a:xfrm>
          <a:prstGeom prst="rect">
            <a:avLst/>
          </a:prstGeom>
        </p:spPr>
        <p:txBody>
          <a:bodyPr anchor="t" rtlCol="false" tIns="0" lIns="0" bIns="0" rIns="0">
            <a:spAutoFit/>
          </a:bodyPr>
          <a:lstStyle/>
          <a:p>
            <a:pPr algn="ctr">
              <a:lnSpc>
                <a:spcPts val="7000"/>
              </a:lnSpc>
            </a:pPr>
            <a:r>
              <a:rPr sz="6000">
                <a:latin typeface="Times New Roman MT"/>
              </a:rPr>
              <a:t>K - 362 (Vs. all verses)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2. ಪಾಪವೆಂಬ ರಾತ್ರಿಯನ್ನು</a:t>
            </a:r>
          </a:p>
          <a:p>
            <a:r>
              <a:rPr sz="5500">
                <a:latin typeface="Noto Sans Kannada MT"/>
              </a:rPr>
              <a:t>ಪರಿಹರಿಸ್ಯೇಸುವೇ!</a:t>
            </a:r>
          </a:p>
          <a:p>
            <a:r>
              <a:rPr sz="5500">
                <a:latin typeface="Noto Sans Kannada MT"/>
              </a:rPr>
              <a:t>ನಿನ್ನ ಕ್ರೂಜೆನೀತಿಯನ್ನು</a:t>
            </a:r>
          </a:p>
          <a:p>
            <a:r>
              <a:rPr sz="5500">
                <a:latin typeface="Noto Sans Kannada MT"/>
              </a:rPr>
              <a:t>ಮೂಡಿಸೆನಗ್! ಆಗಲೇ</a:t>
            </a:r>
          </a:p>
          <a:p>
            <a:r>
              <a:rPr sz="5500">
                <a:latin typeface="Noto Sans Kannada MT"/>
              </a:rPr>
              <a:t>ಕ್ಷೇಮ ದೊರಕುತ್ತದೆ</a:t>
            </a:r>
          </a:p>
          <a:p>
            <a:r>
              <a:rPr sz="5500">
                <a:latin typeface="Noto Sans Kannada MT"/>
              </a:rPr>
              <a:t>ಭ್ರಷ್ಟನಾದ ನನಗೆ.</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2. Paapavemba raathriyannu</a:t>
            </a:r>
          </a:p>
          <a:p>
            <a:r>
              <a:rPr sz="5500">
                <a:latin typeface="Calbri (MS)"/>
              </a:rPr>
              <a:t>Pariharisyësuvë!</a:t>
            </a:r>
          </a:p>
          <a:p>
            <a:r>
              <a:rPr sz="5500">
                <a:latin typeface="Calbri (MS)"/>
              </a:rPr>
              <a:t>Ninna krooje neethiyannu</a:t>
            </a:r>
          </a:p>
          <a:p>
            <a:r>
              <a:rPr sz="5500">
                <a:latin typeface="Calbri (MS)"/>
              </a:rPr>
              <a:t>Moodisenag! aagalë</a:t>
            </a:r>
          </a:p>
          <a:p>
            <a:r>
              <a:rPr sz="5500">
                <a:latin typeface="Calbri (MS)"/>
              </a:rPr>
              <a:t>Kshëma dhorakutthadhe</a:t>
            </a:r>
          </a:p>
          <a:p>
            <a:r>
              <a:rPr sz="5500">
                <a:latin typeface="Calbri (MS)"/>
              </a:rPr>
              <a:t>Bhra$htanaadha nanage.</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1. ರಕ್ಷಕನೇ, ಚೈತನ್ಯದಾತ, ಕರ್ತ!</a:t>
            </a:r>
          </a:p>
          <a:p>
            <a:r>
              <a:rPr sz="5500">
                <a:latin typeface="Noto Sans Kannada MT"/>
              </a:rPr>
              <a:t>ತಾರಕನೇ, ಸಮಸ್ತ ವಿಶ್ವಭರ್ತ!</a:t>
            </a:r>
          </a:p>
          <a:p>
            <a:r>
              <a:rPr sz="5500">
                <a:latin typeface="Noto Sans Kannada MT"/>
              </a:rPr>
              <a:t>ಕೇಳೆಮ್ಮ ಕೂಗು, ಕೊಡು ಪರಮಾರ್ಥ</a:t>
            </a:r>
          </a:p>
          <a:p>
            <a:r>
              <a:rPr sz="5500">
                <a:latin typeface="Noto Sans Kannada MT"/>
              </a:rPr>
              <a:t>ನೀ ಸರ್ವತ್ರಾಣಿ.</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1. Rakshakanë, chaithanya-dhaatha, Kartha!</a:t>
            </a:r>
          </a:p>
          <a:p>
            <a:r>
              <a:rPr sz="5500">
                <a:latin typeface="Calbri (MS)"/>
              </a:rPr>
              <a:t>Thaarakanë, samastha vishwa-</a:t>
            </a:r>
          </a:p>
          <a:p>
            <a:r>
              <a:rPr sz="5500">
                <a:latin typeface="Calbri (MS)"/>
              </a:rPr>
              <a:t>bhartha!</a:t>
            </a:r>
          </a:p>
          <a:p>
            <a:r>
              <a:rPr sz="5500">
                <a:latin typeface="Calbri (MS)"/>
              </a:rPr>
              <a:t>Këlemma koogu, kodu para- maartha</a:t>
            </a:r>
          </a:p>
          <a:p>
            <a:r>
              <a:rPr sz="5500">
                <a:latin typeface="Calbri (MS)"/>
              </a:rPr>
              <a:t>Nee sarvathraañi.</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2. ನಾವೆಯ ಸುತ್ತು ತೆರೆ ಏಳುವಾಗ,</a:t>
            </a:r>
          </a:p>
          <a:p>
            <a:r>
              <a:rPr sz="5500">
                <a:latin typeface="Noto Sans Kannada MT"/>
              </a:rPr>
              <a:t>ಮಂದೆಯ ನುಂಗ ತೋಳ ಬರುವಾಗ,</a:t>
            </a:r>
          </a:p>
          <a:p>
            <a:r>
              <a:rPr sz="5500">
                <a:latin typeface="Noto Sans Kannada MT"/>
              </a:rPr>
              <a:t>ದುರ್ವೈರಿ, ಅಗ್ನಿಬಾಣ ಹೂಡುವಾಗ,</a:t>
            </a:r>
          </a:p>
          <a:p>
            <a:r>
              <a:rPr sz="5500">
                <a:latin typeface="Noto Sans Kannada MT"/>
              </a:rPr>
              <a:t>ರಕ್ಷಿಸೆಮ್ಮನು!</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2. Naaveya sutthu there yëlu- vaaga,</a:t>
            </a:r>
          </a:p>
          <a:p>
            <a:r>
              <a:rPr sz="5500">
                <a:latin typeface="Calbri (MS)"/>
              </a:rPr>
              <a:t>Mandheya nunga thöla baru-vaaga,</a:t>
            </a:r>
          </a:p>
          <a:p>
            <a:r>
              <a:rPr sz="5500">
                <a:latin typeface="Calbri (MS)"/>
              </a:rPr>
              <a:t>Dhurvairi agnibaaña hoodu- vaaga,</a:t>
            </a:r>
          </a:p>
          <a:p>
            <a:r>
              <a:rPr sz="5500">
                <a:latin typeface="Calbri (MS)"/>
              </a:rPr>
              <a:t>Rakshisemmanu!</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3. ಆಶ್ರಯ ಕಾಣದಿರೆ ನೀನಾಶ್ರಯ,</a:t>
            </a:r>
          </a:p>
          <a:p>
            <a:r>
              <a:rPr sz="5500">
                <a:latin typeface="Noto Sans Kannada MT"/>
              </a:rPr>
              <a:t>ನಿನ್ನಿಂದ ಆಯ್ತು ಪಾಪವಿಷ ಲಯ.</a:t>
            </a:r>
          </a:p>
          <a:p>
            <a:r>
              <a:rPr sz="5500">
                <a:latin typeface="Noto Sans Kannada MT"/>
              </a:rPr>
              <a:t>ಇನ್ನ್ಯಾಕೆ ಮೃತ್ಯು ನರಕಾದಿ ಭಯ?</a:t>
            </a:r>
          </a:p>
          <a:p>
            <a:r>
              <a:rPr sz="5500">
                <a:latin typeface="Noto Sans Kannada MT"/>
              </a:rPr>
              <a:t>ಈಯ್ ಸಮಾಧಾನ.</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3. Aashraya kaañadhire neenaa– shraya,</a:t>
            </a:r>
          </a:p>
          <a:p>
            <a:r>
              <a:rPr sz="5500">
                <a:latin typeface="Calbri (MS)"/>
              </a:rPr>
              <a:t>Ninnindha aaythu paapavi$ha-</a:t>
            </a:r>
          </a:p>
          <a:p>
            <a:r>
              <a:rPr sz="5500">
                <a:latin typeface="Calbri (MS)"/>
              </a:rPr>
              <a:t>laya,</a:t>
            </a:r>
          </a:p>
          <a:p>
            <a:r>
              <a:rPr sz="5500">
                <a:latin typeface="Calbri (MS)"/>
              </a:rPr>
              <a:t>Yinnyaake mruthyu narakaadhi-</a:t>
            </a:r>
          </a:p>
          <a:p>
            <a:r>
              <a:rPr sz="5500">
                <a:latin typeface="Calbri (MS)"/>
              </a:rPr>
              <a:t>bhaya ?</a:t>
            </a:r>
          </a:p>
          <a:p>
            <a:r>
              <a:rPr sz="5500">
                <a:latin typeface="Calbri (MS)"/>
              </a:rPr>
              <a:t>Yeey samaadhaana.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4. ಸೋಲಿಸು ಭಕ್ತಸಭೆ ಕಾಡೋ ಜನ,</a:t>
            </a:r>
          </a:p>
          <a:p>
            <a:r>
              <a:rPr sz="5500">
                <a:latin typeface="Noto Sans Kannada MT"/>
              </a:rPr>
              <a:t>ಕ್ಷಮಿಸು ಸತ್ಯಕ್ಕೊಪ್ಪಿದವರನ್ನ,</a:t>
            </a:r>
          </a:p>
          <a:p>
            <a:r>
              <a:rPr sz="5500">
                <a:latin typeface="Noto Sans Kannada MT"/>
              </a:rPr>
              <a:t>ವರ್ಧಿಸು ರಾಜ್ಯ, ಸೇರಿಸು ನಮ್ಮನ್ನ</a:t>
            </a:r>
          </a:p>
          <a:p>
            <a:r>
              <a:rPr sz="5500">
                <a:latin typeface="Noto Sans Kannada MT"/>
              </a:rPr>
              <a:t>ಸ್ವರ್ಗಸೌಭಾಗ್ಯ.</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4. Sölisu bhakthasabhe kaadö</a:t>
            </a:r>
          </a:p>
          <a:p>
            <a:r>
              <a:rPr sz="5500">
                <a:latin typeface="Calbri (MS)"/>
              </a:rPr>
              <a:t>jana,</a:t>
            </a:r>
          </a:p>
          <a:p>
            <a:r>
              <a:rPr sz="5500">
                <a:latin typeface="Calbri (MS)"/>
              </a:rPr>
              <a:t>Kshamisu sathyakkoppidhava-</a:t>
            </a:r>
          </a:p>
          <a:p>
            <a:r>
              <a:rPr sz="5500">
                <a:latin typeface="Calbri (MS)"/>
              </a:rPr>
              <a:t>ranna,</a:t>
            </a:r>
          </a:p>
          <a:p>
            <a:r>
              <a:rPr sz="5500">
                <a:latin typeface="Calbri (MS)"/>
              </a:rPr>
              <a:t>Vardhisu raajya, sërisu namma-</a:t>
            </a:r>
          </a:p>
          <a:p>
            <a:r>
              <a:rPr sz="5500">
                <a:latin typeface="Calbri (MS)"/>
              </a:rPr>
              <a:t>nna</a:t>
            </a:r>
          </a:p>
          <a:p>
            <a:r>
              <a:rPr sz="5500">
                <a:latin typeface="Calbri (MS)"/>
              </a:rPr>
              <a:t>Swarga saubhaagya.</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- 362 (Vs. all verses)</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4033455"/>
            <a:ext cx="15429489" cy="863540"/>
          </a:xfrm>
          <a:prstGeom prst="rect">
            <a:avLst/>
          </a:prstGeom>
        </p:spPr>
        <p:txBody>
          <a:bodyPr anchor="t" rtlCol="false" tIns="0" lIns="0" bIns="0" rIns="0">
            <a:spAutoFit/>
          </a:bodyPr>
          <a:lstStyle/>
          <a:p>
            <a:pPr algn="ctr">
              <a:lnSpc>
                <a:spcPts val="7000"/>
              </a:lnSpc>
            </a:pPr>
            <a:r>
              <a:rPr sz="6000">
                <a:latin typeface="Times New Roman MT"/>
              </a:rPr>
              <a:t>T - 170 (Vs. 1,2)</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1. ಯೇಸು ಮಿತ್ತ್ ನಂಬಿಗೆ</a:t>
            </a:r>
          </a:p>
          <a:p>
            <a:r>
              <a:rPr sz="5500">
                <a:latin typeface="Noto Sans Kannada MT"/>
              </a:rPr>
              <a:t>ದೀದ್ ಗಟ್ಟಿ ಉಂತುಲ!</a:t>
            </a:r>
          </a:p>
          <a:p>
            <a:r>
              <a:rPr sz="5500">
                <a:latin typeface="Noto Sans Kannada MT"/>
              </a:rPr>
              <a:t>ಸಾದಿಡುಪ್ಪು ಇಕ್ಕಟ್ಟೇ;</a:t>
            </a:r>
          </a:p>
          <a:p>
            <a:r>
              <a:rPr sz="5500">
                <a:latin typeface="Noto Sans Kannada MT"/>
              </a:rPr>
              <a:t>ಯೇಸುನು ಈ ಬುಡಡ!</a:t>
            </a:r>
          </a:p>
          <a:p>
            <a:r>
              <a:rPr sz="5500">
                <a:latin typeface="Noto Sans Kannada MT"/>
              </a:rPr>
              <a:t>ದಿನ ಪಾರು ಬೇಗನೇ,</a:t>
            </a:r>
          </a:p>
          <a:p>
            <a:r>
              <a:rPr sz="5500">
                <a:latin typeface="Noto Sans Kannada MT"/>
              </a:rPr>
              <a:t>ನಂಬು ನಿನ ಯೇಸುನೇ!</a:t>
            </a:r>
          </a:p>
          <a:p>
            <a:r>
              <a:rPr sz="5500">
                <a:latin typeface="Noto Sans Kannada MT"/>
              </a:rPr>
              <a:t>ಅಂದ್, ಯಾನ್ ಬುಡಂದೆ</a:t>
            </a:r>
          </a:p>
          <a:p>
            <a:r>
              <a:rPr sz="5500">
                <a:latin typeface="Noto Sans Kannada MT"/>
              </a:rPr>
              <a:t>ನಂಬೆ ಯೆನ ಯೇಸುನೇ.</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1. Yesu mitthu nambige</a:t>
            </a:r>
          </a:p>
          <a:p>
            <a:r>
              <a:rPr sz="5500">
                <a:latin typeface="Calbri (MS)"/>
              </a:rPr>
              <a:t>Dheedhu ghatti unthula!</a:t>
            </a:r>
          </a:p>
          <a:p>
            <a:r>
              <a:rPr sz="5500">
                <a:latin typeface="Calbri (MS)"/>
              </a:rPr>
              <a:t>Saadhiduppu yikkatte,</a:t>
            </a:r>
          </a:p>
          <a:p>
            <a:r>
              <a:rPr sz="5500">
                <a:latin typeface="Calbri (MS)"/>
              </a:rPr>
              <a:t>Yesunu yee budada!</a:t>
            </a:r>
          </a:p>
          <a:p>
            <a:r>
              <a:rPr sz="5500">
                <a:latin typeface="Calbri (MS)"/>
              </a:rPr>
              <a:t>Dhina paaru begane,</a:t>
            </a:r>
          </a:p>
          <a:p>
            <a:r>
              <a:rPr sz="5500">
                <a:latin typeface="Calbri (MS)"/>
              </a:rPr>
              <a:t>Nambu nina Yesune,</a:t>
            </a:r>
          </a:p>
          <a:p>
            <a:r>
              <a:rPr sz="5500">
                <a:latin typeface="Calbri (MS)"/>
              </a:rPr>
              <a:t>Andhu, yaanu budandhe</a:t>
            </a:r>
          </a:p>
          <a:p>
            <a:r>
              <a:rPr sz="5500">
                <a:latin typeface="Calbri (MS)"/>
              </a:rPr>
              <a:t>Nambe yena Yesune.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3. ಪರಿಶುದ್ಧ ದೂತನನ್ನು</a:t>
            </a:r>
          </a:p>
          <a:p>
            <a:r>
              <a:rPr sz="5500">
                <a:latin typeface="Noto Sans Kannada MT"/>
              </a:rPr>
              <a:t>ಮಿತ್ರನಾಗಿ ನೇಮಿಸಿ,</a:t>
            </a:r>
          </a:p>
          <a:p>
            <a:r>
              <a:rPr sz="5500">
                <a:latin typeface="Noto Sans Kannada MT"/>
              </a:rPr>
              <a:t>ಶತ್ರುಮೋಸತಂತ್ರವನ್ನು</a:t>
            </a:r>
          </a:p>
          <a:p>
            <a:r>
              <a:rPr sz="5500">
                <a:latin typeface="Noto Sans Kannada MT"/>
              </a:rPr>
              <a:t>ಹೀನ ಮಾಡು! ಅಂತ್ಯದಿ</a:t>
            </a:r>
          </a:p>
          <a:p>
            <a:r>
              <a:rPr sz="5500">
                <a:latin typeface="Noto Sans Kannada MT"/>
              </a:rPr>
              <a:t>ಶಾಂತಿಗಾಗಿ ನನ್ನನು</a:t>
            </a:r>
          </a:p>
          <a:p>
            <a:r>
              <a:rPr sz="5500">
                <a:latin typeface="Noto Sans Kannada MT"/>
              </a:rPr>
              <a:t>ಮೋಕ್ಷದಲ್ಲಿ ಸೇರಿಸು!</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3. Parishuddha dhoothanannu</a:t>
            </a:r>
          </a:p>
          <a:p>
            <a:r>
              <a:rPr sz="5500">
                <a:latin typeface="Calbri (MS)"/>
              </a:rPr>
              <a:t>Mithranaagi nëmisi,</a:t>
            </a:r>
          </a:p>
          <a:p>
            <a:r>
              <a:rPr sz="5500">
                <a:latin typeface="Calbri (MS)"/>
              </a:rPr>
              <a:t>Shathru mösa thanthravannu</a:t>
            </a:r>
          </a:p>
          <a:p>
            <a:r>
              <a:rPr sz="5500">
                <a:latin typeface="Calbri (MS)"/>
              </a:rPr>
              <a:t>Heena maadu! anthyadhi</a:t>
            </a:r>
          </a:p>
          <a:p>
            <a:r>
              <a:rPr sz="5500">
                <a:latin typeface="Calbri (MS)"/>
              </a:rPr>
              <a:t>Shaanthigaagi nannanu</a:t>
            </a:r>
          </a:p>
          <a:p>
            <a:r>
              <a:rPr sz="5500">
                <a:latin typeface="Calbri (MS)"/>
              </a:rPr>
              <a:t>Mökshadhalli sërisu!</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2. ಯೇಸು ಆತ್ಮ ಬೊಳ್ಪುಡೇ</a:t>
            </a:r>
          </a:p>
          <a:p>
            <a:r>
              <a:rPr sz="5500">
                <a:latin typeface="Noto Sans Kannada MT"/>
              </a:rPr>
              <a:t>ಯಾನ್ ನರಲೋಕೊನು</a:t>
            </a:r>
          </a:p>
          <a:p>
            <a:r>
              <a:rPr sz="5500">
                <a:latin typeface="Noto Sans Kannada MT"/>
              </a:rPr>
              <a:t>ಧೈರ್ಯ ಆದ್ ದಾಂಟುವೆ,</a:t>
            </a:r>
          </a:p>
          <a:p>
            <a:r>
              <a:rPr sz="5500">
                <a:latin typeface="Noto Sans Kannada MT"/>
              </a:rPr>
              <a:t>ನಂಬೆ ಯೆನ ಯೇಸುನು.</a:t>
            </a:r>
          </a:p>
          <a:p>
            <a:r>
              <a:rPr sz="5500">
                <a:latin typeface="Noto Sans Kannada MT"/>
              </a:rPr>
              <a:t>ದಿನ ಪಾರು-</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2. Yee aathmabolpude</a:t>
            </a:r>
          </a:p>
          <a:p>
            <a:r>
              <a:rPr sz="5500">
                <a:latin typeface="Calbri (MS)"/>
              </a:rPr>
              <a:t>Yaanu naralokonu</a:t>
            </a:r>
          </a:p>
          <a:p>
            <a:r>
              <a:rPr sz="5500">
                <a:latin typeface="Calbri (MS)"/>
              </a:rPr>
              <a:t>Dhairya aadhu dhaantuve,</a:t>
            </a:r>
          </a:p>
          <a:p>
            <a:r>
              <a:rPr sz="5500">
                <a:latin typeface="Calbri (MS)"/>
              </a:rPr>
              <a:t>Nambe yena Yesunu.</a:t>
            </a:r>
          </a:p>
          <a:p>
            <a:r>
              <a:rPr sz="5500">
                <a:latin typeface="Calbri (MS)"/>
              </a:rPr>
              <a:t>Dhina paaru â¦â¦â¦â¦</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- 170 (Vs. 1,2)</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793140"/>
            <a:ext cx="15429489" cy="2024532"/>
          </a:xfrm>
          <a:prstGeom prst="rect">
            <a:avLst/>
          </a:prstGeom>
        </p:spPr>
        <p:txBody>
          <a:bodyPr anchor="t" rtlCol="false" tIns="0" lIns="0" bIns="0" rIns="0">
            <a:spAutoFit/>
          </a:bodyPr>
          <a:lstStyle/>
          <a:p>
            <a:pPr algn="ctr">
              <a:lnSpc>
                <a:spcPts val="14931"/>
              </a:lnSpc>
            </a:pPr>
            <a:r>
              <a:rPr sz="6000">
                <a:latin typeface="Times New Roman MT"/>
              </a:rPr>
              <a:t>T - 128 (Vs. 1,5,8)</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sz="5500">
                <a:latin typeface="Noto Sans Kannada MT"/>
              </a:rPr>
              <a:t>1. ಓ ಕರ್ತವಾ, ಈ ಸ್ನಾನೊಡು ಯೆನನ್</a:t>
            </a:r>
          </a:p>
          <a:p>
            <a:r>
              <a:rPr sz="5500">
                <a:latin typeface="Noto Sans Kannada MT"/>
              </a:rPr>
              <a:t>ದೆತ್ತೊಂಡ ಮಗೆಯಾದ್ ದಯೊಟು</a:t>
            </a:r>
          </a:p>
          <a:p>
            <a:r>
              <a:rPr sz="5500">
                <a:latin typeface="Noto Sans Kannada MT"/>
              </a:rPr>
              <a:t>ಆ ಸ್ನಾನೊಡಾಯಿ ಒಡಂಬಡಿಕೆನ್</a:t>
            </a:r>
          </a:p>
          <a:p>
            <a:r>
              <a:rPr sz="5500">
                <a:latin typeface="Noto Sans Kannada MT"/>
              </a:rPr>
              <a:t>ಈ ದೃಢ ಮಳ್ತ ಇತ್ತೆ ಬಲೊಟು.</a:t>
            </a:r>
          </a:p>
          <a:p>
            <a:r>
              <a:rPr sz="5500">
                <a:latin typeface="Noto Sans Kannada MT"/>
              </a:rPr>
              <a:t>ನಟ್ಟೊಣ್ವೆ; ಯೇಸೋ, ಕೈದೀದ್</a:t>
            </a:r>
          </a:p>
          <a:p>
            <a:r>
              <a:rPr sz="5500">
                <a:latin typeface="Noto Sans Kannada MT"/>
              </a:rPr>
              <a:t>ಈ ಕೊರ್ಲ ನಿತ್ಯದಾಶೀರ್ವಾದ ಶಕ್ತಿನ್!</a:t>
            </a: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sz="5500">
                <a:latin typeface="Calbri (MS)"/>
              </a:rPr>
              <a:t>1. O Karthavaa, yee snaanodu yenanu</a:t>
            </a:r>
          </a:p>
          <a:p>
            <a:r>
              <a:rPr sz="5500">
                <a:latin typeface="Calbri (MS)"/>
              </a:rPr>
              <a:t>Dhetthonda mageyaadhu dhayotu.</a:t>
            </a:r>
          </a:p>
          <a:p>
            <a:r>
              <a:rPr sz="5500">
                <a:latin typeface="Calbri (MS)"/>
              </a:rPr>
              <a:t>Aa snaanodaayi odambadikenu</a:t>
            </a:r>
          </a:p>
          <a:p>
            <a:r>
              <a:rPr sz="5500">
                <a:latin typeface="Calbri (MS)"/>
              </a:rPr>
              <a:t>Yee dhruda maltha yitthe balotu.</a:t>
            </a:r>
          </a:p>
          <a:p>
            <a:r>
              <a:rPr sz="5500">
                <a:latin typeface="Calbri (MS)"/>
              </a:rPr>
              <a:t>Nattonve, Yeso, kaidheedhu</a:t>
            </a:r>
          </a:p>
          <a:p>
            <a:r>
              <a:rPr sz="5500">
                <a:latin typeface="Calbri (MS)"/>
              </a:rPr>
              <a:t>Yee korla nithyadhaasheer</a:t>
            </a:r>
          </a:p>
          <a:p>
            <a:r>
              <a:rPr sz="5500">
                <a:latin typeface="Calbri (MS)"/>
              </a:rPr>
              <a:t>vaadha shakthinu!</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T - 128 (Vs. 1,5,8)</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19" cy="24853519"/>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3615525" y="-227130"/>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1" t="0" r="-1" b="0"/>
              </a:stretch>
            </a:blipFill>
          </p:spPr>
        </p:sp>
      </p:grpSp>
      <p:grpSp>
        <p:nvGrpSpPr>
          <p:cNvPr name="Group 6" id="6"/>
          <p:cNvGrpSpPr/>
          <p:nvPr/>
        </p:nvGrpSpPr>
        <p:grpSpPr>
          <a:xfrm rot="0">
            <a:off x="13233236" y="-563663"/>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24" t="0" r="-24" b="0"/>
              </a:stretch>
            </a:blipFill>
          </p:spPr>
        </p:sp>
      </p:grpSp>
      <p:sp>
        <p:nvSpPr>
          <p:cNvPr name="TextBox 8" id="8"/>
          <p:cNvSpPr txBox="true"/>
          <p:nvPr/>
        </p:nvSpPr>
        <p:spPr>
          <a:xfrm rot="0">
            <a:off x="5410200" y="4381500"/>
            <a:ext cx="11256477" cy="1693131"/>
          </a:xfrm>
          <a:prstGeom prst="rect">
            <a:avLst/>
          </a:prstGeom>
        </p:spPr>
        <p:txBody>
          <a:bodyPr anchor="t" rtlCol="false" tIns="0" lIns="0" bIns="0" rIns="0">
            <a:spAutoFit/>
          </a:bodyPr>
          <a:lstStyle/>
          <a:p>
            <a:pPr algn="l">
              <a:lnSpc>
                <a:spcPts val="13339"/>
              </a:lnSpc>
            </a:pPr>
            <a:r>
              <a:rPr lang="en-US" sz="11499" b="true">
                <a:solidFill>
                  <a:srgbClr val="000000"/>
                </a:solidFill>
                <a:latin typeface="Cambria Bold"/>
                <a:ea typeface="Cambria Bold"/>
                <a:cs typeface="Cambria Bold"/>
                <a:sym typeface="Cambria Bold"/>
              </a:rPr>
              <a:t>Lord’s Prayer</a:t>
            </a:r>
          </a:p>
        </p:txBody>
      </p:sp>
      <p:grpSp>
        <p:nvGrpSpPr>
          <p:cNvPr name="Group 9" id="9"/>
          <p:cNvGrpSpPr/>
          <p:nvPr/>
        </p:nvGrpSpPr>
        <p:grpSpPr>
          <a:xfrm rot="0">
            <a:off x="13233236" y="6235220"/>
            <a:ext cx="5824728" cy="5057775"/>
            <a:chOff x="0" y="0"/>
            <a:chExt cx="7766304" cy="6743700"/>
          </a:xfrm>
        </p:grpSpPr>
        <p:sp>
          <p:nvSpPr>
            <p:cNvPr name="Freeform 10" id="10"/>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24" t="0" r="-24" b="0"/>
              </a:stretch>
            </a:blipFill>
          </p:spPr>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sp>
        <p:nvSpPr>
          <p:cNvPr name="Freeform 3" id="3"/>
          <p:cNvSpPr/>
          <p:nvPr/>
        </p:nvSpPr>
        <p:spPr>
          <a:xfrm flipH="true" flipV="true" rot="0">
            <a:off x="3678219" y="949614"/>
            <a:ext cx="12731003" cy="11723132"/>
          </a:xfrm>
          <a:custGeom>
            <a:avLst/>
            <a:gdLst/>
            <a:ahLst/>
            <a:cxnLst/>
            <a:rect r="r" b="b" t="t" l="l"/>
            <a:pathLst>
              <a:path h="11723132" w="12731003">
                <a:moveTo>
                  <a:pt x="12731003" y="11723132"/>
                </a:moveTo>
                <a:lnTo>
                  <a:pt x="0" y="11723132"/>
                </a:lnTo>
                <a:lnTo>
                  <a:pt x="0" y="0"/>
                </a:lnTo>
                <a:lnTo>
                  <a:pt x="12731003" y="0"/>
                </a:lnTo>
                <a:lnTo>
                  <a:pt x="12731003" y="11723132"/>
                </a:lnTo>
                <a:close/>
              </a:path>
            </a:pathLst>
          </a:custGeom>
          <a:blipFill>
            <a:blip r:embed="rId2">
              <a:alphaModFix amt="12000"/>
              <a:extLst>
                <a:ext uri="{96DAC541-7B7A-43D3-8B79-37D633B846F1}">
                  <asvg:svgBlip xmlns:asvg="http://schemas.microsoft.com/office/drawing/2016/SVG/main" r:embed="rId3"/>
                </a:ext>
              </a:extLst>
            </a:blip>
            <a:stretch>
              <a:fillRect l="0" t="-156" r="0" b="-156"/>
            </a:stretch>
          </a:blipFill>
        </p:spPr>
        <p:txBody>
          <a:bodyPr/>
          <a:p/>
        </p:txBody>
      </p:sp>
      <p:grpSp>
        <p:nvGrpSpPr>
          <p:cNvPr name="Group 4" id="4"/>
          <p:cNvGrpSpPr/>
          <p:nvPr/>
        </p:nvGrpSpPr>
        <p:grpSpPr>
          <a:xfrm rot="0">
            <a:off x="-176066" y="-3525521"/>
            <a:ext cx="18640140" cy="18640140"/>
            <a:chOff x="0" y="0"/>
            <a:chExt cx="24853519" cy="24853519"/>
          </a:xfrm>
        </p:grpSpPr>
        <p:sp>
          <p:nvSpPr>
            <p:cNvPr name="Freeform 5" id="5"/>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6" id="6"/>
          <p:cNvGrpSpPr/>
          <p:nvPr/>
        </p:nvGrpSpPr>
        <p:grpSpPr>
          <a:xfrm rot="0">
            <a:off x="13236334" y="0"/>
            <a:ext cx="5227701" cy="4517612"/>
            <a:chOff x="0" y="0"/>
            <a:chExt cx="6970268" cy="6023483"/>
          </a:xfrm>
        </p:grpSpPr>
        <p:sp>
          <p:nvSpPr>
            <p:cNvPr name="Freeform 7" id="7"/>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8" id="8"/>
          <p:cNvGrpSpPr/>
          <p:nvPr/>
        </p:nvGrpSpPr>
        <p:grpSpPr>
          <a:xfrm rot="0">
            <a:off x="-176066" y="5999066"/>
            <a:ext cx="5227701" cy="4517612"/>
            <a:chOff x="0" y="0"/>
            <a:chExt cx="6970268" cy="6023483"/>
          </a:xfrm>
        </p:grpSpPr>
        <p:sp>
          <p:nvSpPr>
            <p:cNvPr name="Freeform 9" id="9"/>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0" r="0" b="-50"/>
              </a:stretch>
            </a:blipFill>
          </p:spPr>
        </p:sp>
      </p:grpSp>
      <p:sp>
        <p:nvSpPr>
          <p:cNvPr name="Freeform 10" id="10"/>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1" id="11"/>
          <p:cNvSpPr txBox="true"/>
          <p:nvPr/>
        </p:nvSpPr>
        <p:spPr>
          <a:xfrm rot="0">
            <a:off x="2213587" y="1065857"/>
            <a:ext cx="13860825" cy="6840835"/>
          </a:xfrm>
          <a:prstGeom prst="rect">
            <a:avLst/>
          </a:prstGeom>
        </p:spPr>
        <p:txBody>
          <a:bodyPr anchor="t" rtlCol="false" tIns="0" lIns="0" bIns="0" rIns="0">
            <a:spAutoFit/>
          </a:bodyPr>
          <a:lstStyle/>
          <a:p>
            <a:pPr algn="ctr">
              <a:lnSpc>
                <a:spcPts val="23415"/>
              </a:lnSpc>
            </a:pPr>
            <a:r>
              <a:rPr lang="en-US" sz="13900">
                <a:solidFill>
                  <a:srgbClr val="141619"/>
                </a:solidFill>
                <a:latin typeface="Cambria"/>
                <a:ea typeface="Cambria"/>
                <a:cs typeface="Cambria"/>
                <a:sym typeface="Cambria"/>
              </a:rPr>
              <a:t>Thank You</a:t>
            </a:r>
          </a:p>
          <a:p>
            <a:pPr algn="ctr">
              <a:lnSpc>
                <a:spcPts val="18000"/>
              </a:lnSpc>
            </a:pPr>
            <a:r>
              <a:rPr lang="en-US" sz="7200">
                <a:solidFill>
                  <a:srgbClr val="141619"/>
                </a:solidFill>
                <a:latin typeface="Cambria"/>
                <a:ea typeface="Cambria"/>
                <a:cs typeface="Cambria"/>
                <a:sym typeface="Cambria"/>
              </a:rPr>
              <a:t>May God bless you always!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19" cy="24853519"/>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0" r="0" b="-50"/>
              </a:stretch>
            </a:blipFill>
          </p:spPr>
        </p:sp>
      </p:grpSp>
      <p:grpSp>
        <p:nvGrpSpPr>
          <p:cNvPr name="Group 7" id="7"/>
          <p:cNvGrpSpPr/>
          <p:nvPr/>
        </p:nvGrpSpPr>
        <p:grpSpPr>
          <a:xfrm rot="0">
            <a:off x="-176066" y="7052411"/>
            <a:ext cx="4008787" cy="3464243"/>
            <a:chOff x="0" y="0"/>
            <a:chExt cx="5345049" cy="4618990"/>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1" r="0" b="-51"/>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2"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txBody>
          <a:bodyPr/>
          <a:p/>
        </p:txBody>
      </p:sp>
      <p:sp>
        <p:nvSpPr>
          <p:cNvPr name="TextBox 13" id="13"/>
          <p:cNvSpPr txBox="true"/>
          <p:nvPr/>
        </p:nvSpPr>
        <p:spPr>
          <a:xfrm rot="0">
            <a:off x="1211202" y="327856"/>
            <a:ext cx="15865597" cy="793725"/>
          </a:xfrm>
          <a:prstGeom prst="rect">
            <a:avLst/>
          </a:prstGeom>
        </p:spPr>
        <p:txBody>
          <a:bodyPr anchor="t" rtlCol="false" tIns="0" lIns="0" bIns="0" rIns="0">
            <a:spAutoFit/>
          </a:bodyPr>
          <a:lstStyle/>
          <a:p>
            <a:pPr algn="ctr">
              <a:lnSpc>
                <a:spcPts val="5598"/>
              </a:lnSpc>
            </a:pPr>
            <a:r>
              <a:rPr sz="6000">
                <a:latin typeface="Times New Roman MT"/>
              </a:rPr>
              <a:t>K - 330 (Vs. 1,2,3)</a:t>
            </a:r>
          </a:p>
        </p:txBody>
      </p:sp>
      <p:sp>
        <p:nvSpPr>
          <p:cNvPr name="TextBox 14" id="14"/>
          <p:cNvSpPr txBox="true"/>
          <p:nvPr/>
        </p:nvSpPr>
        <p:spPr>
          <a:xfrm rot="0">
            <a:off x="511198"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
        <p:nvSpPr>
          <p:cNvPr name="TextBox 15" id="15"/>
          <p:cNvSpPr txBox="true"/>
          <p:nvPr/>
        </p:nvSpPr>
        <p:spPr>
          <a:xfrm rot="0">
            <a:off x="9471746" y="2039731"/>
            <a:ext cx="8222178" cy="7726650"/>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DAGzhoTZT-k</dc:identifier>
  <dcterms:modified xsi:type="dcterms:W3CDTF">2011-08-01T06:04:30Z</dcterms:modified>
  <cp:revision>1</cp:revision>
  <dc:title>final_template</dc:title>
</cp:coreProperties>
</file>